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8"/>
  </p:notesMasterIdLst>
  <p:sldIdLst>
    <p:sldId id="256" r:id="rId3"/>
    <p:sldId id="257" r:id="rId4"/>
    <p:sldId id="263" r:id="rId5"/>
    <p:sldId id="297" r:id="rId6"/>
    <p:sldId id="295" r:id="rId7"/>
    <p:sldId id="305" r:id="rId8"/>
    <p:sldId id="259" r:id="rId9"/>
    <p:sldId id="294" r:id="rId10"/>
    <p:sldId id="296" r:id="rId11"/>
    <p:sldId id="260" r:id="rId12"/>
    <p:sldId id="298" r:id="rId13"/>
    <p:sldId id="261" r:id="rId14"/>
    <p:sldId id="395" r:id="rId15"/>
    <p:sldId id="325" r:id="rId16"/>
    <p:sldId id="385" r:id="rId17"/>
    <p:sldId id="301" r:id="rId18"/>
    <p:sldId id="300" r:id="rId19"/>
    <p:sldId id="302" r:id="rId20"/>
    <p:sldId id="314" r:id="rId21"/>
    <p:sldId id="304" r:id="rId22"/>
    <p:sldId id="316" r:id="rId23"/>
    <p:sldId id="306" r:id="rId24"/>
    <p:sldId id="307" r:id="rId25"/>
    <p:sldId id="308" r:id="rId26"/>
    <p:sldId id="299" r:id="rId27"/>
    <p:sldId id="309" r:id="rId28"/>
    <p:sldId id="310" r:id="rId29"/>
    <p:sldId id="311" r:id="rId30"/>
    <p:sldId id="323" r:id="rId31"/>
    <p:sldId id="318" r:id="rId32"/>
    <p:sldId id="265" r:id="rId33"/>
    <p:sldId id="266" r:id="rId34"/>
    <p:sldId id="315" r:id="rId35"/>
    <p:sldId id="303" r:id="rId36"/>
    <p:sldId id="320" r:id="rId37"/>
    <p:sldId id="267" r:id="rId38"/>
    <p:sldId id="317" r:id="rId39"/>
    <p:sldId id="268" r:id="rId40"/>
    <p:sldId id="273" r:id="rId41"/>
    <p:sldId id="388" r:id="rId42"/>
    <p:sldId id="276" r:id="rId43"/>
    <p:sldId id="398" r:id="rId44"/>
    <p:sldId id="313" r:id="rId45"/>
    <p:sldId id="358" r:id="rId46"/>
    <p:sldId id="386" r:id="rId47"/>
    <p:sldId id="326" r:id="rId48"/>
    <p:sldId id="274" r:id="rId49"/>
    <p:sldId id="387" r:id="rId50"/>
    <p:sldId id="327" r:id="rId51"/>
    <p:sldId id="378" r:id="rId52"/>
    <p:sldId id="282" r:id="rId53"/>
    <p:sldId id="284" r:id="rId54"/>
    <p:sldId id="319" r:id="rId55"/>
    <p:sldId id="285" r:id="rId56"/>
    <p:sldId id="278" r:id="rId57"/>
    <p:sldId id="279" r:id="rId58"/>
    <p:sldId id="277" r:id="rId59"/>
    <p:sldId id="329" r:id="rId60"/>
    <p:sldId id="389" r:id="rId61"/>
    <p:sldId id="332" r:id="rId62"/>
    <p:sldId id="404" r:id="rId63"/>
    <p:sldId id="346" r:id="rId64"/>
    <p:sldId id="334" r:id="rId65"/>
    <p:sldId id="328" r:id="rId66"/>
    <p:sldId id="336" r:id="rId67"/>
    <p:sldId id="337" r:id="rId68"/>
    <p:sldId id="390" r:id="rId69"/>
    <p:sldId id="333" r:id="rId70"/>
    <p:sldId id="402" r:id="rId71"/>
    <p:sldId id="335" r:id="rId72"/>
    <p:sldId id="340" r:id="rId73"/>
    <p:sldId id="341" r:id="rId74"/>
    <p:sldId id="342" r:id="rId75"/>
    <p:sldId id="377" r:id="rId76"/>
    <p:sldId id="343" r:id="rId77"/>
    <p:sldId id="391" r:id="rId78"/>
    <p:sldId id="348" r:id="rId79"/>
    <p:sldId id="393" r:id="rId80"/>
    <p:sldId id="347" r:id="rId81"/>
    <p:sldId id="392" r:id="rId82"/>
    <p:sldId id="351" r:id="rId83"/>
    <p:sldId id="350" r:id="rId84"/>
    <p:sldId id="356" r:id="rId85"/>
    <p:sldId id="349" r:id="rId86"/>
    <p:sldId id="354" r:id="rId87"/>
    <p:sldId id="353" r:id="rId88"/>
    <p:sldId id="359" r:id="rId89"/>
    <p:sldId id="355" r:id="rId90"/>
    <p:sldId id="360" r:id="rId91"/>
    <p:sldId id="361" r:id="rId92"/>
    <p:sldId id="362" r:id="rId93"/>
    <p:sldId id="364" r:id="rId94"/>
    <p:sldId id="365" r:id="rId95"/>
    <p:sldId id="379" r:id="rId96"/>
    <p:sldId id="275" r:id="rId97"/>
    <p:sldId id="363" r:id="rId98"/>
    <p:sldId id="370" r:id="rId99"/>
    <p:sldId id="384" r:id="rId100"/>
    <p:sldId id="366" r:id="rId101"/>
    <p:sldId id="367" r:id="rId102"/>
    <p:sldId id="368" r:id="rId103"/>
    <p:sldId id="382" r:id="rId104"/>
    <p:sldId id="403" r:id="rId105"/>
    <p:sldId id="373" r:id="rId106"/>
    <p:sldId id="371" r:id="rId107"/>
    <p:sldId id="374" r:id="rId108"/>
    <p:sldId id="376" r:id="rId109"/>
    <p:sldId id="375" r:id="rId110"/>
    <p:sldId id="380" r:id="rId111"/>
    <p:sldId id="381" r:id="rId112"/>
    <p:sldId id="396" r:id="rId113"/>
    <p:sldId id="397" r:id="rId114"/>
    <p:sldId id="357" r:id="rId115"/>
    <p:sldId id="293" r:id="rId116"/>
    <p:sldId id="372" r:id="rId117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11F5490-2ECB-4033-9316-03E6CBD4B465}">
          <p14:sldIdLst>
            <p14:sldId id="256"/>
            <p14:sldId id="257"/>
            <p14:sldId id="263"/>
            <p14:sldId id="297"/>
            <p14:sldId id="295"/>
            <p14:sldId id="305"/>
            <p14:sldId id="259"/>
            <p14:sldId id="294"/>
            <p14:sldId id="296"/>
            <p14:sldId id="260"/>
            <p14:sldId id="298"/>
            <p14:sldId id="261"/>
            <p14:sldId id="395"/>
            <p14:sldId id="325"/>
            <p14:sldId id="385"/>
            <p14:sldId id="301"/>
            <p14:sldId id="300"/>
            <p14:sldId id="302"/>
            <p14:sldId id="314"/>
            <p14:sldId id="304"/>
            <p14:sldId id="316"/>
            <p14:sldId id="306"/>
            <p14:sldId id="307"/>
            <p14:sldId id="308"/>
            <p14:sldId id="299"/>
            <p14:sldId id="309"/>
            <p14:sldId id="310"/>
            <p14:sldId id="311"/>
            <p14:sldId id="323"/>
            <p14:sldId id="318"/>
            <p14:sldId id="265"/>
            <p14:sldId id="266"/>
            <p14:sldId id="315"/>
            <p14:sldId id="303"/>
            <p14:sldId id="320"/>
            <p14:sldId id="267"/>
            <p14:sldId id="317"/>
            <p14:sldId id="268"/>
            <p14:sldId id="273"/>
            <p14:sldId id="388"/>
            <p14:sldId id="276"/>
            <p14:sldId id="398"/>
            <p14:sldId id="313"/>
            <p14:sldId id="358"/>
            <p14:sldId id="386"/>
            <p14:sldId id="326"/>
            <p14:sldId id="274"/>
            <p14:sldId id="387"/>
            <p14:sldId id="327"/>
            <p14:sldId id="378"/>
            <p14:sldId id="282"/>
            <p14:sldId id="284"/>
            <p14:sldId id="319"/>
            <p14:sldId id="285"/>
            <p14:sldId id="278"/>
            <p14:sldId id="279"/>
            <p14:sldId id="277"/>
            <p14:sldId id="329"/>
            <p14:sldId id="389"/>
            <p14:sldId id="332"/>
            <p14:sldId id="404"/>
            <p14:sldId id="346"/>
            <p14:sldId id="334"/>
            <p14:sldId id="328"/>
            <p14:sldId id="336"/>
            <p14:sldId id="337"/>
            <p14:sldId id="390"/>
            <p14:sldId id="333"/>
            <p14:sldId id="402"/>
            <p14:sldId id="335"/>
            <p14:sldId id="340"/>
            <p14:sldId id="341"/>
            <p14:sldId id="342"/>
            <p14:sldId id="377"/>
            <p14:sldId id="343"/>
            <p14:sldId id="391"/>
            <p14:sldId id="348"/>
            <p14:sldId id="393"/>
            <p14:sldId id="347"/>
            <p14:sldId id="392"/>
            <p14:sldId id="351"/>
            <p14:sldId id="350"/>
            <p14:sldId id="356"/>
            <p14:sldId id="349"/>
            <p14:sldId id="354"/>
            <p14:sldId id="353"/>
            <p14:sldId id="359"/>
            <p14:sldId id="355"/>
            <p14:sldId id="360"/>
            <p14:sldId id="361"/>
            <p14:sldId id="362"/>
            <p14:sldId id="364"/>
            <p14:sldId id="365"/>
            <p14:sldId id="379"/>
            <p14:sldId id="275"/>
            <p14:sldId id="363"/>
            <p14:sldId id="370"/>
            <p14:sldId id="384"/>
            <p14:sldId id="366"/>
            <p14:sldId id="367"/>
            <p14:sldId id="368"/>
            <p14:sldId id="382"/>
            <p14:sldId id="403"/>
            <p14:sldId id="373"/>
            <p14:sldId id="371"/>
            <p14:sldId id="374"/>
            <p14:sldId id="376"/>
            <p14:sldId id="375"/>
            <p14:sldId id="380"/>
            <p14:sldId id="381"/>
            <p14:sldId id="396"/>
            <p14:sldId id="397"/>
            <p14:sldId id="357"/>
            <p14:sldId id="293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>
        <p:scale>
          <a:sx n="66" d="100"/>
          <a:sy n="66" d="100"/>
        </p:scale>
        <p:origin x="22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76C41-0EFB-4452-B022-4598CB439D6F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631B9-C3F4-4A65-A7E4-1B1F73C535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22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631B9-C3F4-4A65-A7E4-1B1F73C5350E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36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631B9-C3F4-4A65-A7E4-1B1F73C5350E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77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631B9-C3F4-4A65-A7E4-1B1F73C5350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89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631B9-C3F4-4A65-A7E4-1B1F73C5350E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10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631B9-C3F4-4A65-A7E4-1B1F73C5350E}" type="slidenum">
              <a:rPr lang="cs-CZ" smtClean="0"/>
              <a:t>113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8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44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52dFlY1WU7s?feature=oembed" TargetMode="External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wfemme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mojeco2.cz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zerowasters.cz/" TargetMode="External"/><Relationship Id="rId5" Type="http://schemas.openxmlformats.org/officeDocument/2006/relationships/hyperlink" Target="https://auto-mat.cz/" TargetMode="External"/><Relationship Id="rId4" Type="http://schemas.openxmlformats.org/officeDocument/2006/relationships/hyperlink" Target="http://www.pocitamesvodou.cz/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jid2A7ldc_8?feature=oembed" TargetMode="External"/><Relationship Id="rId4" Type="http://schemas.openxmlformats.org/officeDocument/2006/relationships/image" Target="../media/image13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global-energy-substitu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hyperlink" Target="https://upload.wikimedia.org/wikipedia/commons/thumb/0/02/Countries_by_total_wealth_%28trillions_USD%29%2C_Credit_Suisse.png/1920px-Countries_by_total_wealth_%28trillions_USD%29%2C_Credit_Suisse.pn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explorers/energy?time=latest&amp;facet=none&amp;country=USA~GBR~CHN~OWID_WRL~IND~BRA~ZAF&amp;hideControls=false&amp;Total+or+Breakdown=Total&amp;Energy+or+Electricity=Primary+energy&amp;Metric=Annual+consump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explorers/energy?time=latest&amp;facet=none&amp;country=USA~GBR~CHN~OWID_WRL~IND~BRA~ZAF&amp;hideControls=false&amp;Total+or+Breakdown=Total&amp;Energy+or+Electricity=Primary+energy&amp;Metric=Per+capita+consumptio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annual-co2-emissions-per-country?tab=map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hyperlink" Target="https://www.imf.org/external/pubs/ft/weo/2022/01/weodata/groups.ht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(https:/en.wikipedia.org/wiki/List_of_countries_by_wealth_per_adult#/media/File:World_map_of_mean_wealth_per_adult_by_country._Credit_Suisse._2021_publication.png)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chiv.hn.cz/c1-66664320-cinanu-je-mezi-nejbohatsimi-lidmi-planety-uz-vic-nez-american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co-emissions-per-capita?time=lates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8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980360" y="1622520"/>
            <a:ext cx="8098560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KLIMATICKÁ ZMĚNA </a:t>
            </a:r>
            <a:endParaRPr lang="cs-CZ" sz="60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36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Kdo za ní stojí a co může(</a:t>
            </a:r>
            <a:r>
              <a:rPr lang="cs-CZ" sz="3600" b="1" strike="noStrike" spc="-1" dirty="0" err="1">
                <a:solidFill>
                  <a:srgbClr val="7030A0"/>
                </a:solidFill>
                <a:latin typeface="Calibri"/>
                <a:ea typeface="Calibri"/>
              </a:rPr>
              <a:t>me</a:t>
            </a:r>
            <a:r>
              <a:rPr lang="cs-CZ" sz="36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) změnit? </a:t>
            </a:r>
            <a:endParaRPr lang="cs-CZ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51543" y="715680"/>
            <a:ext cx="11205028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  <a:p>
            <a:pPr algn="ctr"/>
            <a:r>
              <a:rPr lang="cs-CZ" sz="4000" b="1" spc="-1" dirty="0">
                <a:solidFill>
                  <a:srgbClr val="7030A0"/>
                </a:solidFill>
                <a:latin typeface="Calibri"/>
              </a:rPr>
              <a:t>CO JE KLIMATICKÁ</a:t>
            </a:r>
            <a:r>
              <a:rPr lang="cs-CZ" b="1" dirty="0"/>
              <a:t> </a:t>
            </a:r>
            <a:r>
              <a:rPr lang="cs-CZ" sz="4000" b="1" spc="-1" dirty="0">
                <a:solidFill>
                  <a:srgbClr val="7030A0"/>
                </a:solidFill>
                <a:latin typeface="Calibri"/>
              </a:rPr>
              <a:t>ZMĚNA?</a:t>
            </a: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</p:txBody>
      </p:sp>
      <p:pic>
        <p:nvPicPr>
          <p:cNvPr id="6" name="Online médium 5" title="KLIMATICKÁ ZMĚNA – NEZkreslená věda VI">
            <a:hlinkClick r:id="" action="ppaction://media"/>
            <a:extLst>
              <a:ext uri="{FF2B5EF4-FFF2-40B4-BE49-F238E27FC236}">
                <a16:creationId xmlns:a16="http://schemas.microsoft.com/office/drawing/2014/main" id="{6FB8FF3B-D72E-C21C-B9AD-C8E821321F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4034" y="0"/>
            <a:ext cx="11688497" cy="660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71EF103-194F-DD43-70EA-D5D146070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666365"/>
            <a:ext cx="12192000" cy="56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id="{49FEDF84-6AAA-7F23-DBD5-0D0801C0A25C}"/>
              </a:ext>
            </a:extLst>
          </p:cNvPr>
          <p:cNvGrpSpPr/>
          <p:nvPr/>
        </p:nvGrpSpPr>
        <p:grpSpPr>
          <a:xfrm>
            <a:off x="126475" y="821155"/>
            <a:ext cx="11489873" cy="6036845"/>
            <a:chOff x="270854" y="907782"/>
            <a:chExt cx="11489873" cy="6036845"/>
          </a:xfrm>
        </p:grpSpPr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F715BA98-AA3A-B09F-0605-E89F18A5A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854" y="907782"/>
              <a:ext cx="10732169" cy="6036845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636A092-4DFA-8C44-128A-76A996A8E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80000">
              <a:off x="542981" y="2016147"/>
              <a:ext cx="2825706" cy="2825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Special Food Menu Page – Vzor bloku | WordPress.org Česko">
              <a:extLst>
                <a:ext uri="{FF2B5EF4-FFF2-40B4-BE49-F238E27FC236}">
                  <a16:creationId xmlns:a16="http://schemas.microsoft.com/office/drawing/2014/main" id="{ACD20E7B-0D47-632A-78B6-5B01F5BC2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4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73954" y="2037804"/>
              <a:ext cx="2786773" cy="276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307280-1DF2-0412-88B6-54E230EAA890}"/>
              </a:ext>
            </a:extLst>
          </p:cNvPr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Co můžu udělat já sám/sama?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677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307280-1DF2-0412-88B6-54E230EAA890}"/>
              </a:ext>
            </a:extLst>
          </p:cNvPr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Co můžu udělat já sám/sama?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4" name="Obrázek 3" descr="Obsah obrázku text, snímek obrazovky, kruh, Písmo&#10;&#10;Popis byl vytvořen automaticky">
            <a:extLst>
              <a:ext uri="{FF2B5EF4-FFF2-40B4-BE49-F238E27FC236}">
                <a16:creationId xmlns:a16="http://schemas.microsoft.com/office/drawing/2014/main" id="{2E62F8EB-3BC3-F714-68E0-2266B1215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14" y="1332795"/>
            <a:ext cx="7533939" cy="51830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25776A1-49BC-79CF-0A98-3FF4E43C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9" y="2136808"/>
            <a:ext cx="2078388" cy="39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2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ABFAF6-6B84-DC11-4DBC-B639A6DB5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9251" y="0"/>
            <a:ext cx="1419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307280-1DF2-0412-88B6-54E230EAA890}"/>
              </a:ext>
            </a:extLst>
          </p:cNvPr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Co můžu udělat já sám/sama?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098FB64-08BB-22DE-3FDF-6BB567826B03}"/>
              </a:ext>
            </a:extLst>
          </p:cNvPr>
          <p:cNvSpPr txBox="1"/>
          <p:nvPr/>
        </p:nvSpPr>
        <p:spPr>
          <a:xfrm>
            <a:off x="298383" y="1476298"/>
            <a:ext cx="11396312" cy="4824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Spotřeba</a:t>
            </a:r>
            <a:r>
              <a:rPr lang="cs-CZ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žijte minimalisticky, nekupujte si blbosti, nehromaďte stejné věci, važte si věcí, které máte, nepodléhejte falešné reklamě a slevám (značky, loga, trendy, akce), dokažte, že být retro a eko je cool, odmítněte konzumerismus, </a:t>
            </a:r>
            <a:r>
              <a:rPr lang="cs-CZ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shopaholismus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věci na jedno použití. Kupujte ekologické varianty výrobků (drogerie, kosmetika, věci denní potřeby) a dejte si pozor na </a:t>
            </a:r>
            <a:r>
              <a:rPr lang="cs-CZ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greenwashing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Jídlo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nevyhazujte jídlo a omezte jídlo z daleka (např. ovoce z Izraele, JAR, nebo Nového Zélandu) a upřednostňujte lokální a sezónní potraviny, třeba z ekologického zemědělství se značkou BIO, zkuste např. vegetariánské pondělky.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Móda</a:t>
            </a: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vybírejte oblečení s rozumem, nepodléhejte trendům fast-</a:t>
            </a:r>
            <a:r>
              <a:rPr lang="cs-CZ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fashion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řetězců, vyměňujte si oblečení mezi sebou (swapy), nakupujte v secondhandu, opravte si oblečení, zaměřte se na pomalou/certifikovanou módu (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https://www.slowfemme.com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55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307280-1DF2-0412-88B6-54E230EAA890}"/>
              </a:ext>
            </a:extLst>
          </p:cNvPr>
          <p:cNvSpPr txBox="1"/>
          <p:nvPr/>
        </p:nvSpPr>
        <p:spPr>
          <a:xfrm>
            <a:off x="2153714" y="588883"/>
            <a:ext cx="788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Co můžu udělat já sám/sama?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E5D3AE-631E-1575-8CB8-F0C6DCDB6D80}"/>
              </a:ext>
            </a:extLst>
          </p:cNvPr>
          <p:cNvSpPr txBox="1"/>
          <p:nvPr/>
        </p:nvSpPr>
        <p:spPr>
          <a:xfrm>
            <a:off x="253465" y="1555043"/>
            <a:ext cx="11685069" cy="4597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šetřete elektrickou energií a teplo, jak to jde. Její výroba je hlavní příčina produkce CO</a:t>
            </a:r>
            <a:r>
              <a:rPr lang="cs-CZ" sz="2400" kern="1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globálního oteplování. Nepřetápějte si v pokoji, pouštějte pračku a myčku ve chvíli, kdy je plná, vypínejte spotřebiče. (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https://mojeco2.cz/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Voda</a:t>
            </a: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zapomeňte na PET lahve a všechny nápoje v nich. Pijte vodu, které máme dostatek ze své oblíbené lahve, sprchujte se, vanu nechte pro kapra, naučte se hospodařit s šedou vodou v domácnosti. (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www.pocitamesvodou.cz/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Doprava</a:t>
            </a: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pěší chůze, kolo, koloběžka, skejt, MHD, nenechte se všude vozit autem a přemýšlejte nad důvodem vašich cest. 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https://auto-mat.cz/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Odpady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nevytvářejte zbytečný odpad, odmítejte jednorázové obaly, zejména plasty (kelímky, příbory, brčka atp.), </a:t>
            </a:r>
            <a:r>
              <a:rPr lang="cs-CZ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upcyclujte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třiďte vše, co lze. (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https://www.zerowasters.cz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92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6E695D-3F7F-5E76-82F8-4A920589DC83}"/>
              </a:ext>
            </a:extLst>
          </p:cNvPr>
          <p:cNvSpPr txBox="1"/>
          <p:nvPr/>
        </p:nvSpPr>
        <p:spPr>
          <a:xfrm>
            <a:off x="338575" y="684537"/>
            <a:ext cx="11386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(Ultra)fast </a:t>
            </a:r>
            <a:r>
              <a:rPr kumimoji="0" lang="cs-CZ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fashion</a:t>
            </a: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 – obchody s levnou bídou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5693FEB-A861-FAE0-771B-5E12D5C9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795"/>
            <a:ext cx="5862205" cy="600489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F83F64-F356-B7FB-E84B-EFB87A131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914" y="527795"/>
            <a:ext cx="6270172" cy="600489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4F205A-33BF-811A-525D-FFCC90DFD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804" y="527795"/>
            <a:ext cx="6160196" cy="60048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5A8407-E16F-26D7-F456-1F95DCF42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88A28A-0D34-F133-90BC-A8DC5A62F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59" y="531652"/>
            <a:ext cx="10415082" cy="60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362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„Je na každém z nás, aby se snažil. Ti, kteří říkají, že jedinec toho moc nezmůže, si jen hledají výmluvy.“ </a:t>
            </a: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895F53-9471-17C4-4C7A-67AA4669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7469" y="1054376"/>
            <a:ext cx="3646846" cy="495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7B91C01-1179-043C-D55D-B825054CA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58" y="4444527"/>
            <a:ext cx="3381847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1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4A7658-0E1B-1C20-250E-8E57B3D1F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7"/>
          <a:stretch/>
        </p:blipFill>
        <p:spPr>
          <a:xfrm>
            <a:off x="0" y="-108857"/>
            <a:ext cx="12197529" cy="6966856"/>
          </a:xfrm>
          <a:prstGeom prst="rect">
            <a:avLst/>
          </a:prstGeom>
        </p:spPr>
      </p:pic>
      <p:pic>
        <p:nvPicPr>
          <p:cNvPr id="6" name="Picture 2" descr="Limity jsme my">
            <a:extLst>
              <a:ext uri="{FF2B5EF4-FFF2-40B4-BE49-F238E27FC236}">
                <a16:creationId xmlns:a16="http://schemas.microsoft.com/office/drawing/2014/main" id="{AC0ADCD8-52F0-0DFA-CC3F-98F3E0BA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24" y="31092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551543" y="715680"/>
            <a:ext cx="11205028" cy="721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</a:rPr>
              <a:t>GLOBÁLNÍ OTEPLOVÁNÍ </a:t>
            </a:r>
          </a:p>
          <a:p>
            <a:pPr algn="ctr"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4D05E8-513F-7DF6-5187-5D1EAA075303}"/>
              </a:ext>
            </a:extLst>
          </p:cNvPr>
          <p:cNvSpPr txBox="1"/>
          <p:nvPr/>
        </p:nvSpPr>
        <p:spPr>
          <a:xfrm>
            <a:off x="551543" y="1436914"/>
            <a:ext cx="11088914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Průměrná teplota na Zemi se od průmyslové revoluce (cca 1850) výrazně zvýšila.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Dnes je teplota o cca o 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 °C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vyšší. Za posledních 60 let se zvýšila o 1 °C.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Poslední desetiletí (2010-2020) bylo 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nejteplejší v její historii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Rok 2022 byl v Evropě jedním z vůbec nejteplejších od začátku měření.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Alarmující je především rychlost oteplování. Zatímco během střídání dob ledových trvalo planetě Zemi oteplení o 1 °C více než 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1000 let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nyní se ohřála o více jak 1 °C za méně než 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Vědci považují zvýšení o </a:t>
            </a:r>
            <a:r>
              <a:rPr lang="cs-CZ" sz="2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°C</a:t>
            </a:r>
            <a:r>
              <a:rPr lang="cs-CZ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práh s nebezpečnými a katastrofickými důsledky pro klima a životní prostředí.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―"/>
            </a:pPr>
            <a:endParaRPr lang="cs-CZ" sz="24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39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90C431-CCC0-9C04-0B93-5067FBE9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A301196-5ADA-3968-80EB-39C87B187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0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3CD3FBC-CCFC-0F6A-2316-B17A2F9D1061}"/>
              </a:ext>
            </a:extLst>
          </p:cNvPr>
          <p:cNvSpPr txBox="1"/>
          <p:nvPr/>
        </p:nvSpPr>
        <p:spPr>
          <a:xfrm>
            <a:off x="809625" y="1302343"/>
            <a:ext cx="547687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b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F9BBCD-3CD6-B99D-B751-10B89C95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9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186940" y="1190695"/>
            <a:ext cx="6769769" cy="5135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“To, co uděláme v příštích deseti letech, bude mít zásadní dopad na dalších několik tisíc let”</a:t>
            </a: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 David </a:t>
            </a:r>
            <a:r>
              <a:rPr lang="cs-CZ" sz="4000" i="1" kern="1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Attenborough</a:t>
            </a: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</a:p>
        </p:txBody>
      </p:sp>
      <p:pic>
        <p:nvPicPr>
          <p:cNvPr id="2050" name="Picture 2" descr="Sir David Attenborough | Bank of England | Flickr">
            <a:extLst>
              <a:ext uri="{FF2B5EF4-FFF2-40B4-BE49-F238E27FC236}">
                <a16:creationId xmlns:a16="http://schemas.microsoft.com/office/drawing/2014/main" id="{128D2E47-DEF0-E050-B9CD-E2F237DCF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4119"/>
          <a:stretch/>
        </p:blipFill>
        <p:spPr bwMode="auto">
          <a:xfrm>
            <a:off x="8213558" y="930442"/>
            <a:ext cx="3438574" cy="523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édium 2" title="Wake Up Call">
            <a:hlinkClick r:id="" action="ppaction://media"/>
            <a:extLst>
              <a:ext uri="{FF2B5EF4-FFF2-40B4-BE49-F238E27FC236}">
                <a16:creationId xmlns:a16="http://schemas.microsoft.com/office/drawing/2014/main" id="{6B8AC566-D556-9917-1F01-78D106219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307280-1DF2-0412-88B6-54E230EAA890}"/>
              </a:ext>
            </a:extLst>
          </p:cNvPr>
          <p:cNvSpPr txBox="1"/>
          <p:nvPr/>
        </p:nvSpPr>
        <p:spPr>
          <a:xfrm>
            <a:off x="2153714" y="925832"/>
            <a:ext cx="78845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Děkuji vám za pozornost!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1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b="1" spc="-1" dirty="0">
              <a:solidFill>
                <a:srgbClr val="7030A0"/>
              </a:solidFill>
              <a:latin typeface="Calibri"/>
              <a:ea typeface="Calibri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b="1" spc="-1" dirty="0">
              <a:solidFill>
                <a:srgbClr val="7030A0"/>
              </a:solidFill>
              <a:latin typeface="Calibri"/>
              <a:ea typeface="Calibri"/>
              <a:cs typeface="DejaVu San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971351-3D9E-0C23-2C33-D6E3F4027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4"/>
          <a:stretch/>
        </p:blipFill>
        <p:spPr>
          <a:xfrm>
            <a:off x="0" y="2185464"/>
            <a:ext cx="12192000" cy="12928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651B082-7B9B-C463-8196-17C67312A6F5}"/>
              </a:ext>
            </a:extLst>
          </p:cNvPr>
          <p:cNvSpPr txBox="1"/>
          <p:nvPr/>
        </p:nvSpPr>
        <p:spPr>
          <a:xfrm>
            <a:off x="707136" y="5412860"/>
            <a:ext cx="1148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Tato prezentace vznikla v rámci projektu „Klimatická spravedlnost aneb filmem proti chudobě a změně klimatu“ podpořeného v rámci zahraniční rozvojové spolupráce ČR.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5C48C6-412C-F449-63B5-8411D76C37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86"/>
          <a:stretch/>
        </p:blipFill>
        <p:spPr>
          <a:xfrm>
            <a:off x="4403835" y="3833145"/>
            <a:ext cx="3384330" cy="12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63EFEC6-0660-DAB3-FF69-2FF0828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506" y="566057"/>
            <a:ext cx="8529819" cy="6027648"/>
          </a:xfrm>
          <a:prstGeom prst="rect">
            <a:avLst/>
          </a:prstGeom>
        </p:spPr>
      </p:pic>
      <p:pic>
        <p:nvPicPr>
          <p:cNvPr id="1026" name="Picture 2" descr="Více než 165.600 stock fotografií, snímků a obrázků bez autorských poplatků  na téma Teploměr - iStock">
            <a:extLst>
              <a:ext uri="{FF2B5EF4-FFF2-40B4-BE49-F238E27FC236}">
                <a16:creationId xmlns:a16="http://schemas.microsoft.com/office/drawing/2014/main" id="{BE82F976-68A8-2BB4-C385-A8ED1D907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1" r="32766" b="3661"/>
          <a:stretch/>
        </p:blipFill>
        <p:spPr bwMode="auto">
          <a:xfrm>
            <a:off x="819366" y="989111"/>
            <a:ext cx="1723140" cy="52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18C04AA-A1CC-F0D7-8052-F301F1B64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833989">
            <a:off x="376317" y="110355"/>
            <a:ext cx="1710695" cy="887993"/>
          </a:xfrm>
          <a:custGeom>
            <a:avLst/>
            <a:gdLst>
              <a:gd name="connsiteX0" fmla="*/ 63551 w 1710695"/>
              <a:gd name="connsiteY0" fmla="*/ 482859 h 887993"/>
              <a:gd name="connsiteX1" fmla="*/ 416574 w 1710695"/>
              <a:gd name="connsiteY1" fmla="*/ 101186 h 887993"/>
              <a:gd name="connsiteX2" fmla="*/ 464178 w 1710695"/>
              <a:gd name="connsiteY2" fmla="*/ 77912 h 887993"/>
              <a:gd name="connsiteX3" fmla="*/ 995084 w 1710695"/>
              <a:gd name="connsiteY3" fmla="*/ 6991 h 887993"/>
              <a:gd name="connsiteX4" fmla="*/ 1358405 w 1710695"/>
              <a:gd name="connsiteY4" fmla="*/ 152419 h 887993"/>
              <a:gd name="connsiteX5" fmla="*/ 1618314 w 1710695"/>
              <a:gd name="connsiteY5" fmla="*/ 416472 h 887993"/>
              <a:gd name="connsiteX6" fmla="*/ 1710695 w 1710695"/>
              <a:gd name="connsiteY6" fmla="*/ 812658 h 887993"/>
              <a:gd name="connsiteX7" fmla="*/ 1533390 w 1710695"/>
              <a:gd name="connsiteY7" fmla="*/ 816809 h 887993"/>
              <a:gd name="connsiteX8" fmla="*/ 1295802 w 1710695"/>
              <a:gd name="connsiteY8" fmla="*/ 842945 h 887993"/>
              <a:gd name="connsiteX9" fmla="*/ 1227396 w 1710695"/>
              <a:gd name="connsiteY9" fmla="*/ 534044 h 887993"/>
              <a:gd name="connsiteX10" fmla="*/ 941163 w 1710695"/>
              <a:gd name="connsiteY10" fmla="*/ 363235 h 887993"/>
              <a:gd name="connsiteX11" fmla="*/ 673254 w 1710695"/>
              <a:gd name="connsiteY11" fmla="*/ 391648 h 887993"/>
              <a:gd name="connsiteX12" fmla="*/ 447897 w 1710695"/>
              <a:gd name="connsiteY12" fmla="*/ 556013 h 887993"/>
              <a:gd name="connsiteX13" fmla="*/ 394115 w 1710695"/>
              <a:gd name="connsiteY13" fmla="*/ 866742 h 887993"/>
              <a:gd name="connsiteX14" fmla="*/ 0 w 1710695"/>
              <a:gd name="connsiteY14" fmla="*/ 881869 h 887993"/>
              <a:gd name="connsiteX15" fmla="*/ 29991 w 1710695"/>
              <a:gd name="connsiteY15" fmla="*/ 577509 h 887993"/>
              <a:gd name="connsiteX16" fmla="*/ 61224 w 1710695"/>
              <a:gd name="connsiteY16" fmla="*/ 487435 h 88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0695" h="887993">
                <a:moveTo>
                  <a:pt x="63551" y="482859"/>
                </a:moveTo>
                <a:lnTo>
                  <a:pt x="416574" y="101186"/>
                </a:lnTo>
                <a:lnTo>
                  <a:pt x="464178" y="77912"/>
                </a:lnTo>
                <a:cubicBezTo>
                  <a:pt x="619160" y="15136"/>
                  <a:pt x="791868" y="-14597"/>
                  <a:pt x="995084" y="6991"/>
                </a:cubicBezTo>
                <a:cubicBezTo>
                  <a:pt x="1140290" y="9087"/>
                  <a:pt x="1254534" y="84172"/>
                  <a:pt x="1358405" y="152419"/>
                </a:cubicBezTo>
                <a:cubicBezTo>
                  <a:pt x="1462277" y="220666"/>
                  <a:pt x="1559599" y="306432"/>
                  <a:pt x="1618314" y="416472"/>
                </a:cubicBezTo>
                <a:cubicBezTo>
                  <a:pt x="1677030" y="526512"/>
                  <a:pt x="1691856" y="677775"/>
                  <a:pt x="1710695" y="812658"/>
                </a:cubicBezTo>
                <a:cubicBezTo>
                  <a:pt x="1640186" y="809917"/>
                  <a:pt x="1608753" y="823408"/>
                  <a:pt x="1533390" y="816809"/>
                </a:cubicBezTo>
                <a:cubicBezTo>
                  <a:pt x="1456900" y="821993"/>
                  <a:pt x="1330908" y="843100"/>
                  <a:pt x="1295802" y="842945"/>
                </a:cubicBezTo>
                <a:cubicBezTo>
                  <a:pt x="1283584" y="790323"/>
                  <a:pt x="1286502" y="613995"/>
                  <a:pt x="1227396" y="534044"/>
                </a:cubicBezTo>
                <a:cubicBezTo>
                  <a:pt x="1168290" y="454092"/>
                  <a:pt x="1033520" y="386968"/>
                  <a:pt x="941163" y="363235"/>
                </a:cubicBezTo>
                <a:cubicBezTo>
                  <a:pt x="848806" y="339503"/>
                  <a:pt x="755466" y="359519"/>
                  <a:pt x="673254" y="391648"/>
                </a:cubicBezTo>
                <a:cubicBezTo>
                  <a:pt x="591043" y="423778"/>
                  <a:pt x="494420" y="476831"/>
                  <a:pt x="447897" y="556013"/>
                </a:cubicBezTo>
                <a:cubicBezTo>
                  <a:pt x="401373" y="635195"/>
                  <a:pt x="393279" y="761769"/>
                  <a:pt x="394115" y="866742"/>
                </a:cubicBezTo>
                <a:cubicBezTo>
                  <a:pt x="272056" y="874777"/>
                  <a:pt x="44241" y="899311"/>
                  <a:pt x="0" y="881869"/>
                </a:cubicBezTo>
                <a:cubicBezTo>
                  <a:pt x="3761" y="799397"/>
                  <a:pt x="9459" y="710252"/>
                  <a:pt x="29991" y="577509"/>
                </a:cubicBezTo>
                <a:cubicBezTo>
                  <a:pt x="34913" y="555600"/>
                  <a:pt x="45587" y="524006"/>
                  <a:pt x="61224" y="48743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67062260-CFF7-27D7-299D-5D178027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111881">
            <a:off x="1287745" y="2019087"/>
            <a:ext cx="379668" cy="374508"/>
          </a:xfrm>
          <a:custGeom>
            <a:avLst/>
            <a:gdLst>
              <a:gd name="connsiteX0" fmla="*/ 845218 w 2601267"/>
              <a:gd name="connsiteY0" fmla="*/ 6508 h 3247197"/>
              <a:gd name="connsiteX1" fmla="*/ 666313 w 2601267"/>
              <a:gd name="connsiteY1" fmla="*/ 158908 h 3247197"/>
              <a:gd name="connsiteX2" fmla="*/ 778957 w 2601267"/>
              <a:gd name="connsiteY2" fmla="*/ 3213534 h 3247197"/>
              <a:gd name="connsiteX3" fmla="*/ 1415061 w 2601267"/>
              <a:gd name="connsiteY3" fmla="*/ 3240039 h 3247197"/>
              <a:gd name="connsiteX4" fmla="*/ 1965026 w 2601267"/>
              <a:gd name="connsiteY4" fmla="*/ 2994874 h 3247197"/>
              <a:gd name="connsiteX5" fmla="*/ 2521618 w 2601267"/>
              <a:gd name="connsiteY5" fmla="*/ 2179865 h 3247197"/>
              <a:gd name="connsiteX6" fmla="*/ 2601131 w 2601267"/>
              <a:gd name="connsiteY6" fmla="*/ 1722665 h 3247197"/>
              <a:gd name="connsiteX7" fmla="*/ 2501739 w 2601267"/>
              <a:gd name="connsiteY7" fmla="*/ 1238960 h 3247197"/>
              <a:gd name="connsiteX8" fmla="*/ 2276452 w 2601267"/>
              <a:gd name="connsiteY8" fmla="*/ 801639 h 3247197"/>
              <a:gd name="connsiteX9" fmla="*/ 1627096 w 2601267"/>
              <a:gd name="connsiteY9" fmla="*/ 198665 h 3247197"/>
              <a:gd name="connsiteX10" fmla="*/ 1415061 w 2601267"/>
              <a:gd name="connsiteY10" fmla="*/ 132404 h 3247197"/>
              <a:gd name="connsiteX11" fmla="*/ 1189774 w 2601267"/>
              <a:gd name="connsiteY11" fmla="*/ 79395 h 3247197"/>
              <a:gd name="connsiteX12" fmla="*/ 1024122 w 2601267"/>
              <a:gd name="connsiteY12" fmla="*/ 46265 h 3247197"/>
              <a:gd name="connsiteX13" fmla="*/ 878348 w 2601267"/>
              <a:gd name="connsiteY13" fmla="*/ 52891 h 3247197"/>
              <a:gd name="connsiteX14" fmla="*/ 818713 w 2601267"/>
              <a:gd name="connsiteY14" fmla="*/ 26387 h 3247197"/>
              <a:gd name="connsiteX15" fmla="*/ 845218 w 2601267"/>
              <a:gd name="connsiteY15" fmla="*/ 6508 h 3247197"/>
              <a:gd name="connsiteX0" fmla="*/ 1205667 w 2961716"/>
              <a:gd name="connsiteY0" fmla="*/ 75319 h 3445468"/>
              <a:gd name="connsiteX1" fmla="*/ 72605 w 2961716"/>
              <a:gd name="connsiteY1" fmla="*/ 1175249 h 3445468"/>
              <a:gd name="connsiteX2" fmla="*/ 1139406 w 2961716"/>
              <a:gd name="connsiteY2" fmla="*/ 3282345 h 3445468"/>
              <a:gd name="connsiteX3" fmla="*/ 1775510 w 2961716"/>
              <a:gd name="connsiteY3" fmla="*/ 3308850 h 3445468"/>
              <a:gd name="connsiteX4" fmla="*/ 2325475 w 2961716"/>
              <a:gd name="connsiteY4" fmla="*/ 3063685 h 3445468"/>
              <a:gd name="connsiteX5" fmla="*/ 2882067 w 2961716"/>
              <a:gd name="connsiteY5" fmla="*/ 2248676 h 3445468"/>
              <a:gd name="connsiteX6" fmla="*/ 2961580 w 2961716"/>
              <a:gd name="connsiteY6" fmla="*/ 1791476 h 3445468"/>
              <a:gd name="connsiteX7" fmla="*/ 2862188 w 2961716"/>
              <a:gd name="connsiteY7" fmla="*/ 1307771 h 3445468"/>
              <a:gd name="connsiteX8" fmla="*/ 2636901 w 2961716"/>
              <a:gd name="connsiteY8" fmla="*/ 870450 h 3445468"/>
              <a:gd name="connsiteX9" fmla="*/ 1987545 w 2961716"/>
              <a:gd name="connsiteY9" fmla="*/ 267476 h 3445468"/>
              <a:gd name="connsiteX10" fmla="*/ 1775510 w 2961716"/>
              <a:gd name="connsiteY10" fmla="*/ 201215 h 3445468"/>
              <a:gd name="connsiteX11" fmla="*/ 1550223 w 2961716"/>
              <a:gd name="connsiteY11" fmla="*/ 148206 h 3445468"/>
              <a:gd name="connsiteX12" fmla="*/ 1384571 w 2961716"/>
              <a:gd name="connsiteY12" fmla="*/ 115076 h 3445468"/>
              <a:gd name="connsiteX13" fmla="*/ 1238797 w 2961716"/>
              <a:gd name="connsiteY13" fmla="*/ 121702 h 3445468"/>
              <a:gd name="connsiteX14" fmla="*/ 1179162 w 2961716"/>
              <a:gd name="connsiteY14" fmla="*/ 95198 h 3445468"/>
              <a:gd name="connsiteX15" fmla="*/ 1205667 w 2961716"/>
              <a:gd name="connsiteY15" fmla="*/ 75319 h 3445468"/>
              <a:gd name="connsiteX0" fmla="*/ 1237442 w 2993491"/>
              <a:gd name="connsiteY0" fmla="*/ 75319 h 3308850"/>
              <a:gd name="connsiteX1" fmla="*/ 104380 w 2993491"/>
              <a:gd name="connsiteY1" fmla="*/ 1175249 h 3308850"/>
              <a:gd name="connsiteX2" fmla="*/ 243528 w 2993491"/>
              <a:gd name="connsiteY2" fmla="*/ 2878153 h 3308850"/>
              <a:gd name="connsiteX3" fmla="*/ 1807285 w 2993491"/>
              <a:gd name="connsiteY3" fmla="*/ 3308850 h 3308850"/>
              <a:gd name="connsiteX4" fmla="*/ 2357250 w 2993491"/>
              <a:gd name="connsiteY4" fmla="*/ 3063685 h 3308850"/>
              <a:gd name="connsiteX5" fmla="*/ 2913842 w 2993491"/>
              <a:gd name="connsiteY5" fmla="*/ 2248676 h 3308850"/>
              <a:gd name="connsiteX6" fmla="*/ 2993355 w 2993491"/>
              <a:gd name="connsiteY6" fmla="*/ 1791476 h 3308850"/>
              <a:gd name="connsiteX7" fmla="*/ 2893963 w 2993491"/>
              <a:gd name="connsiteY7" fmla="*/ 1307771 h 3308850"/>
              <a:gd name="connsiteX8" fmla="*/ 2668676 w 2993491"/>
              <a:gd name="connsiteY8" fmla="*/ 870450 h 3308850"/>
              <a:gd name="connsiteX9" fmla="*/ 2019320 w 2993491"/>
              <a:gd name="connsiteY9" fmla="*/ 267476 h 3308850"/>
              <a:gd name="connsiteX10" fmla="*/ 1807285 w 2993491"/>
              <a:gd name="connsiteY10" fmla="*/ 201215 h 3308850"/>
              <a:gd name="connsiteX11" fmla="*/ 1581998 w 2993491"/>
              <a:gd name="connsiteY11" fmla="*/ 148206 h 3308850"/>
              <a:gd name="connsiteX12" fmla="*/ 1416346 w 2993491"/>
              <a:gd name="connsiteY12" fmla="*/ 115076 h 3308850"/>
              <a:gd name="connsiteX13" fmla="*/ 1270572 w 2993491"/>
              <a:gd name="connsiteY13" fmla="*/ 121702 h 3308850"/>
              <a:gd name="connsiteX14" fmla="*/ 1210937 w 2993491"/>
              <a:gd name="connsiteY14" fmla="*/ 95198 h 3308850"/>
              <a:gd name="connsiteX15" fmla="*/ 1237442 w 2993491"/>
              <a:gd name="connsiteY15" fmla="*/ 75319 h 3308850"/>
              <a:gd name="connsiteX0" fmla="*/ 1209047 w 2991601"/>
              <a:gd name="connsiteY0" fmla="*/ 0 h 3213652"/>
              <a:gd name="connsiteX1" fmla="*/ 102490 w 2991601"/>
              <a:gd name="connsiteY1" fmla="*/ 1080051 h 3213652"/>
              <a:gd name="connsiteX2" fmla="*/ 241638 w 2991601"/>
              <a:gd name="connsiteY2" fmla="*/ 2782955 h 3213652"/>
              <a:gd name="connsiteX3" fmla="*/ 1805395 w 2991601"/>
              <a:gd name="connsiteY3" fmla="*/ 3213652 h 3213652"/>
              <a:gd name="connsiteX4" fmla="*/ 2355360 w 2991601"/>
              <a:gd name="connsiteY4" fmla="*/ 2968487 h 3213652"/>
              <a:gd name="connsiteX5" fmla="*/ 2911952 w 2991601"/>
              <a:gd name="connsiteY5" fmla="*/ 2153478 h 3213652"/>
              <a:gd name="connsiteX6" fmla="*/ 2991465 w 2991601"/>
              <a:gd name="connsiteY6" fmla="*/ 1696278 h 3213652"/>
              <a:gd name="connsiteX7" fmla="*/ 2892073 w 2991601"/>
              <a:gd name="connsiteY7" fmla="*/ 1212573 h 3213652"/>
              <a:gd name="connsiteX8" fmla="*/ 2666786 w 2991601"/>
              <a:gd name="connsiteY8" fmla="*/ 775252 h 3213652"/>
              <a:gd name="connsiteX9" fmla="*/ 2017430 w 2991601"/>
              <a:gd name="connsiteY9" fmla="*/ 172278 h 3213652"/>
              <a:gd name="connsiteX10" fmla="*/ 1805395 w 2991601"/>
              <a:gd name="connsiteY10" fmla="*/ 106017 h 3213652"/>
              <a:gd name="connsiteX11" fmla="*/ 1580108 w 2991601"/>
              <a:gd name="connsiteY11" fmla="*/ 53008 h 3213652"/>
              <a:gd name="connsiteX12" fmla="*/ 1414456 w 2991601"/>
              <a:gd name="connsiteY12" fmla="*/ 19878 h 3213652"/>
              <a:gd name="connsiteX13" fmla="*/ 1268682 w 2991601"/>
              <a:gd name="connsiteY13" fmla="*/ 26504 h 3213652"/>
              <a:gd name="connsiteX14" fmla="*/ 1209047 w 2991601"/>
              <a:gd name="connsiteY14" fmla="*/ 0 h 3213652"/>
              <a:gd name="connsiteX0" fmla="*/ 564076 w 2949603"/>
              <a:gd name="connsiteY0" fmla="*/ 153160 h 3201160"/>
              <a:gd name="connsiteX1" fmla="*/ 60492 w 2949603"/>
              <a:gd name="connsiteY1" fmla="*/ 1067559 h 3201160"/>
              <a:gd name="connsiteX2" fmla="*/ 199640 w 2949603"/>
              <a:gd name="connsiteY2" fmla="*/ 2770463 h 3201160"/>
              <a:gd name="connsiteX3" fmla="*/ 1763397 w 2949603"/>
              <a:gd name="connsiteY3" fmla="*/ 3201160 h 3201160"/>
              <a:gd name="connsiteX4" fmla="*/ 2313362 w 2949603"/>
              <a:gd name="connsiteY4" fmla="*/ 2955995 h 3201160"/>
              <a:gd name="connsiteX5" fmla="*/ 2869954 w 2949603"/>
              <a:gd name="connsiteY5" fmla="*/ 2140986 h 3201160"/>
              <a:gd name="connsiteX6" fmla="*/ 2949467 w 2949603"/>
              <a:gd name="connsiteY6" fmla="*/ 1683786 h 3201160"/>
              <a:gd name="connsiteX7" fmla="*/ 2850075 w 2949603"/>
              <a:gd name="connsiteY7" fmla="*/ 1200081 h 3201160"/>
              <a:gd name="connsiteX8" fmla="*/ 2624788 w 2949603"/>
              <a:gd name="connsiteY8" fmla="*/ 762760 h 3201160"/>
              <a:gd name="connsiteX9" fmla="*/ 1975432 w 2949603"/>
              <a:gd name="connsiteY9" fmla="*/ 159786 h 3201160"/>
              <a:gd name="connsiteX10" fmla="*/ 1763397 w 2949603"/>
              <a:gd name="connsiteY10" fmla="*/ 93525 h 3201160"/>
              <a:gd name="connsiteX11" fmla="*/ 1538110 w 2949603"/>
              <a:gd name="connsiteY11" fmla="*/ 40516 h 3201160"/>
              <a:gd name="connsiteX12" fmla="*/ 1372458 w 2949603"/>
              <a:gd name="connsiteY12" fmla="*/ 7386 h 3201160"/>
              <a:gd name="connsiteX13" fmla="*/ 1226684 w 2949603"/>
              <a:gd name="connsiteY13" fmla="*/ 14012 h 3201160"/>
              <a:gd name="connsiteX14" fmla="*/ 564076 w 2949603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624788 w 2949538"/>
              <a:gd name="connsiteY8" fmla="*/ 762760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53160 h 3201160"/>
              <a:gd name="connsiteX1" fmla="*/ 60492 w 2949538"/>
              <a:gd name="connsiteY1" fmla="*/ 1067559 h 3201160"/>
              <a:gd name="connsiteX2" fmla="*/ 199640 w 2949538"/>
              <a:gd name="connsiteY2" fmla="*/ 2770463 h 3201160"/>
              <a:gd name="connsiteX3" fmla="*/ 1763397 w 2949538"/>
              <a:gd name="connsiteY3" fmla="*/ 3201160 h 3201160"/>
              <a:gd name="connsiteX4" fmla="*/ 2313362 w 2949538"/>
              <a:gd name="connsiteY4" fmla="*/ 2955995 h 3201160"/>
              <a:gd name="connsiteX5" fmla="*/ 2869954 w 2949538"/>
              <a:gd name="connsiteY5" fmla="*/ 2140986 h 3201160"/>
              <a:gd name="connsiteX6" fmla="*/ 2949467 w 2949538"/>
              <a:gd name="connsiteY6" fmla="*/ 1683786 h 3201160"/>
              <a:gd name="connsiteX7" fmla="*/ 2855983 w 2949538"/>
              <a:gd name="connsiteY7" fmla="*/ 1085218 h 3201160"/>
              <a:gd name="connsiteX8" fmla="*/ 2595248 w 2949538"/>
              <a:gd name="connsiteY8" fmla="*/ 653943 h 3201160"/>
              <a:gd name="connsiteX9" fmla="*/ 1975432 w 2949538"/>
              <a:gd name="connsiteY9" fmla="*/ 159786 h 3201160"/>
              <a:gd name="connsiteX10" fmla="*/ 1763397 w 2949538"/>
              <a:gd name="connsiteY10" fmla="*/ 93525 h 3201160"/>
              <a:gd name="connsiteX11" fmla="*/ 1538110 w 2949538"/>
              <a:gd name="connsiteY11" fmla="*/ 40516 h 3201160"/>
              <a:gd name="connsiteX12" fmla="*/ 1372458 w 2949538"/>
              <a:gd name="connsiteY12" fmla="*/ 7386 h 3201160"/>
              <a:gd name="connsiteX13" fmla="*/ 1226684 w 2949538"/>
              <a:gd name="connsiteY13" fmla="*/ 14012 h 3201160"/>
              <a:gd name="connsiteX14" fmla="*/ 564076 w 2949538"/>
              <a:gd name="connsiteY14" fmla="*/ 153160 h 3201160"/>
              <a:gd name="connsiteX0" fmla="*/ 564076 w 2949538"/>
              <a:gd name="connsiteY0" fmla="*/ 144905 h 3192905"/>
              <a:gd name="connsiteX1" fmla="*/ 60492 w 2949538"/>
              <a:gd name="connsiteY1" fmla="*/ 1059304 h 3192905"/>
              <a:gd name="connsiteX2" fmla="*/ 199640 w 2949538"/>
              <a:gd name="connsiteY2" fmla="*/ 2762208 h 3192905"/>
              <a:gd name="connsiteX3" fmla="*/ 1763397 w 2949538"/>
              <a:gd name="connsiteY3" fmla="*/ 3192905 h 3192905"/>
              <a:gd name="connsiteX4" fmla="*/ 2313362 w 2949538"/>
              <a:gd name="connsiteY4" fmla="*/ 2947740 h 3192905"/>
              <a:gd name="connsiteX5" fmla="*/ 2869954 w 2949538"/>
              <a:gd name="connsiteY5" fmla="*/ 2132731 h 3192905"/>
              <a:gd name="connsiteX6" fmla="*/ 2949467 w 2949538"/>
              <a:gd name="connsiteY6" fmla="*/ 1675531 h 3192905"/>
              <a:gd name="connsiteX7" fmla="*/ 2855983 w 2949538"/>
              <a:gd name="connsiteY7" fmla="*/ 1076963 h 3192905"/>
              <a:gd name="connsiteX8" fmla="*/ 2595248 w 2949538"/>
              <a:gd name="connsiteY8" fmla="*/ 645688 h 3192905"/>
              <a:gd name="connsiteX9" fmla="*/ 1975432 w 2949538"/>
              <a:gd name="connsiteY9" fmla="*/ 151531 h 3192905"/>
              <a:gd name="connsiteX10" fmla="*/ 1763397 w 2949538"/>
              <a:gd name="connsiteY10" fmla="*/ 85270 h 3192905"/>
              <a:gd name="connsiteX11" fmla="*/ 1538110 w 2949538"/>
              <a:gd name="connsiteY11" fmla="*/ 32261 h 3192905"/>
              <a:gd name="connsiteX12" fmla="*/ 1226684 w 2949538"/>
              <a:gd name="connsiteY12" fmla="*/ 5757 h 3192905"/>
              <a:gd name="connsiteX13" fmla="*/ 564076 w 2949538"/>
              <a:gd name="connsiteY13" fmla="*/ 144905 h 3192905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564076 w 2949538"/>
              <a:gd name="connsiteY0" fmla="*/ 146377 h 3194377"/>
              <a:gd name="connsiteX1" fmla="*/ 60492 w 2949538"/>
              <a:gd name="connsiteY1" fmla="*/ 1060776 h 3194377"/>
              <a:gd name="connsiteX2" fmla="*/ 199640 w 2949538"/>
              <a:gd name="connsiteY2" fmla="*/ 2763680 h 3194377"/>
              <a:gd name="connsiteX3" fmla="*/ 1763397 w 2949538"/>
              <a:gd name="connsiteY3" fmla="*/ 3194377 h 3194377"/>
              <a:gd name="connsiteX4" fmla="*/ 2313362 w 2949538"/>
              <a:gd name="connsiteY4" fmla="*/ 2949212 h 3194377"/>
              <a:gd name="connsiteX5" fmla="*/ 2869954 w 2949538"/>
              <a:gd name="connsiteY5" fmla="*/ 2134203 h 3194377"/>
              <a:gd name="connsiteX6" fmla="*/ 2949467 w 2949538"/>
              <a:gd name="connsiteY6" fmla="*/ 1677003 h 3194377"/>
              <a:gd name="connsiteX7" fmla="*/ 2855983 w 2949538"/>
              <a:gd name="connsiteY7" fmla="*/ 1078435 h 3194377"/>
              <a:gd name="connsiteX8" fmla="*/ 2595248 w 2949538"/>
              <a:gd name="connsiteY8" fmla="*/ 647160 h 3194377"/>
              <a:gd name="connsiteX9" fmla="*/ 1975432 w 2949538"/>
              <a:gd name="connsiteY9" fmla="*/ 153003 h 3194377"/>
              <a:gd name="connsiteX10" fmla="*/ 1538110 w 2949538"/>
              <a:gd name="connsiteY10" fmla="*/ 33733 h 3194377"/>
              <a:gd name="connsiteX11" fmla="*/ 1226684 w 2949538"/>
              <a:gd name="connsiteY11" fmla="*/ 7229 h 3194377"/>
              <a:gd name="connsiteX12" fmla="*/ 564076 w 2949538"/>
              <a:gd name="connsiteY12" fmla="*/ 146377 h 3194377"/>
              <a:gd name="connsiteX0" fmla="*/ 678882 w 3064344"/>
              <a:gd name="connsiteY0" fmla="*/ 146377 h 3194377"/>
              <a:gd name="connsiteX1" fmla="*/ 23660 w 3064344"/>
              <a:gd name="connsiteY1" fmla="*/ 1451714 h 3194377"/>
              <a:gd name="connsiteX2" fmla="*/ 314446 w 3064344"/>
              <a:gd name="connsiteY2" fmla="*/ 2763680 h 3194377"/>
              <a:gd name="connsiteX3" fmla="*/ 1878203 w 3064344"/>
              <a:gd name="connsiteY3" fmla="*/ 3194377 h 3194377"/>
              <a:gd name="connsiteX4" fmla="*/ 2428168 w 3064344"/>
              <a:gd name="connsiteY4" fmla="*/ 2949212 h 3194377"/>
              <a:gd name="connsiteX5" fmla="*/ 2984760 w 3064344"/>
              <a:gd name="connsiteY5" fmla="*/ 2134203 h 3194377"/>
              <a:gd name="connsiteX6" fmla="*/ 3064273 w 3064344"/>
              <a:gd name="connsiteY6" fmla="*/ 1677003 h 3194377"/>
              <a:gd name="connsiteX7" fmla="*/ 2970789 w 3064344"/>
              <a:gd name="connsiteY7" fmla="*/ 1078435 h 3194377"/>
              <a:gd name="connsiteX8" fmla="*/ 2710054 w 3064344"/>
              <a:gd name="connsiteY8" fmla="*/ 647160 h 3194377"/>
              <a:gd name="connsiteX9" fmla="*/ 2090238 w 3064344"/>
              <a:gd name="connsiteY9" fmla="*/ 153003 h 3194377"/>
              <a:gd name="connsiteX10" fmla="*/ 1652916 w 3064344"/>
              <a:gd name="connsiteY10" fmla="*/ 33733 h 3194377"/>
              <a:gd name="connsiteX11" fmla="*/ 1341490 w 3064344"/>
              <a:gd name="connsiteY11" fmla="*/ 7229 h 3194377"/>
              <a:gd name="connsiteX12" fmla="*/ 678882 w 3064344"/>
              <a:gd name="connsiteY12" fmla="*/ 146377 h 3194377"/>
              <a:gd name="connsiteX0" fmla="*/ 655721 w 3041183"/>
              <a:gd name="connsiteY0" fmla="*/ 146377 h 3194377"/>
              <a:gd name="connsiteX1" fmla="*/ 499 w 3041183"/>
              <a:gd name="connsiteY1" fmla="*/ 1451714 h 3194377"/>
              <a:gd name="connsiteX2" fmla="*/ 291285 w 3041183"/>
              <a:gd name="connsiteY2" fmla="*/ 2763680 h 3194377"/>
              <a:gd name="connsiteX3" fmla="*/ 1855042 w 3041183"/>
              <a:gd name="connsiteY3" fmla="*/ 3194377 h 3194377"/>
              <a:gd name="connsiteX4" fmla="*/ 2405007 w 3041183"/>
              <a:gd name="connsiteY4" fmla="*/ 2949212 h 3194377"/>
              <a:gd name="connsiteX5" fmla="*/ 2961599 w 3041183"/>
              <a:gd name="connsiteY5" fmla="*/ 2134203 h 3194377"/>
              <a:gd name="connsiteX6" fmla="*/ 3041112 w 3041183"/>
              <a:gd name="connsiteY6" fmla="*/ 1677003 h 3194377"/>
              <a:gd name="connsiteX7" fmla="*/ 2947628 w 3041183"/>
              <a:gd name="connsiteY7" fmla="*/ 1078435 h 3194377"/>
              <a:gd name="connsiteX8" fmla="*/ 2686893 w 3041183"/>
              <a:gd name="connsiteY8" fmla="*/ 647160 h 3194377"/>
              <a:gd name="connsiteX9" fmla="*/ 2067077 w 3041183"/>
              <a:gd name="connsiteY9" fmla="*/ 153003 h 3194377"/>
              <a:gd name="connsiteX10" fmla="*/ 1629755 w 3041183"/>
              <a:gd name="connsiteY10" fmla="*/ 33733 h 3194377"/>
              <a:gd name="connsiteX11" fmla="*/ 1318329 w 3041183"/>
              <a:gd name="connsiteY11" fmla="*/ 7229 h 3194377"/>
              <a:gd name="connsiteX12" fmla="*/ 655721 w 3041183"/>
              <a:gd name="connsiteY12" fmla="*/ 146377 h 3194377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949212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62134"/>
              <a:gd name="connsiteX1" fmla="*/ 498 w 3041182"/>
              <a:gd name="connsiteY1" fmla="*/ 1451714 h 3162134"/>
              <a:gd name="connsiteX2" fmla="*/ 291284 w 3041182"/>
              <a:gd name="connsiteY2" fmla="*/ 2763680 h 3162134"/>
              <a:gd name="connsiteX3" fmla="*/ 1593121 w 3041182"/>
              <a:gd name="connsiteY3" fmla="*/ 3162134 h 3162134"/>
              <a:gd name="connsiteX4" fmla="*/ 2405006 w 3041182"/>
              <a:gd name="connsiteY4" fmla="*/ 2896817 h 3162134"/>
              <a:gd name="connsiteX5" fmla="*/ 2961598 w 3041182"/>
              <a:gd name="connsiteY5" fmla="*/ 2134203 h 3162134"/>
              <a:gd name="connsiteX6" fmla="*/ 3041111 w 3041182"/>
              <a:gd name="connsiteY6" fmla="*/ 1677003 h 3162134"/>
              <a:gd name="connsiteX7" fmla="*/ 2947627 w 3041182"/>
              <a:gd name="connsiteY7" fmla="*/ 1078435 h 3162134"/>
              <a:gd name="connsiteX8" fmla="*/ 2686892 w 3041182"/>
              <a:gd name="connsiteY8" fmla="*/ 647160 h 3162134"/>
              <a:gd name="connsiteX9" fmla="*/ 2067076 w 3041182"/>
              <a:gd name="connsiteY9" fmla="*/ 153003 h 3162134"/>
              <a:gd name="connsiteX10" fmla="*/ 1629754 w 3041182"/>
              <a:gd name="connsiteY10" fmla="*/ 33733 h 3162134"/>
              <a:gd name="connsiteX11" fmla="*/ 1318328 w 3041182"/>
              <a:gd name="connsiteY11" fmla="*/ 7229 h 3162134"/>
              <a:gd name="connsiteX12" fmla="*/ 655720 w 3041182"/>
              <a:gd name="connsiteY12" fmla="*/ 146377 h 3162134"/>
              <a:gd name="connsiteX0" fmla="*/ 655720 w 3041182"/>
              <a:gd name="connsiteY0" fmla="*/ 146377 h 3109741"/>
              <a:gd name="connsiteX1" fmla="*/ 498 w 3041182"/>
              <a:gd name="connsiteY1" fmla="*/ 1451714 h 3109741"/>
              <a:gd name="connsiteX2" fmla="*/ 291284 w 3041182"/>
              <a:gd name="connsiteY2" fmla="*/ 2763680 h 3109741"/>
              <a:gd name="connsiteX3" fmla="*/ 1518287 w 3041182"/>
              <a:gd name="connsiteY3" fmla="*/ 3109741 h 3109741"/>
              <a:gd name="connsiteX4" fmla="*/ 2405006 w 3041182"/>
              <a:gd name="connsiteY4" fmla="*/ 2896817 h 3109741"/>
              <a:gd name="connsiteX5" fmla="*/ 2961598 w 3041182"/>
              <a:gd name="connsiteY5" fmla="*/ 2134203 h 3109741"/>
              <a:gd name="connsiteX6" fmla="*/ 3041111 w 3041182"/>
              <a:gd name="connsiteY6" fmla="*/ 1677003 h 3109741"/>
              <a:gd name="connsiteX7" fmla="*/ 2947627 w 3041182"/>
              <a:gd name="connsiteY7" fmla="*/ 1078435 h 3109741"/>
              <a:gd name="connsiteX8" fmla="*/ 2686892 w 3041182"/>
              <a:gd name="connsiteY8" fmla="*/ 647160 h 3109741"/>
              <a:gd name="connsiteX9" fmla="*/ 2067076 w 3041182"/>
              <a:gd name="connsiteY9" fmla="*/ 153003 h 3109741"/>
              <a:gd name="connsiteX10" fmla="*/ 1629754 w 3041182"/>
              <a:gd name="connsiteY10" fmla="*/ 33733 h 3109741"/>
              <a:gd name="connsiteX11" fmla="*/ 1318328 w 3041182"/>
              <a:gd name="connsiteY11" fmla="*/ 7229 h 3109741"/>
              <a:gd name="connsiteX12" fmla="*/ 655720 w 3041182"/>
              <a:gd name="connsiteY12" fmla="*/ 146377 h 3109741"/>
              <a:gd name="connsiteX0" fmla="*/ 683078 w 3068540"/>
              <a:gd name="connsiteY0" fmla="*/ 146377 h 3109741"/>
              <a:gd name="connsiteX1" fmla="*/ 27856 w 3068540"/>
              <a:gd name="connsiteY1" fmla="*/ 1451714 h 3109741"/>
              <a:gd name="connsiteX2" fmla="*/ 265470 w 3068540"/>
              <a:gd name="connsiteY2" fmla="*/ 2550075 h 3109741"/>
              <a:gd name="connsiteX3" fmla="*/ 1545645 w 3068540"/>
              <a:gd name="connsiteY3" fmla="*/ 3109741 h 3109741"/>
              <a:gd name="connsiteX4" fmla="*/ 2432364 w 3068540"/>
              <a:gd name="connsiteY4" fmla="*/ 2896817 h 3109741"/>
              <a:gd name="connsiteX5" fmla="*/ 2988956 w 3068540"/>
              <a:gd name="connsiteY5" fmla="*/ 2134203 h 3109741"/>
              <a:gd name="connsiteX6" fmla="*/ 3068469 w 3068540"/>
              <a:gd name="connsiteY6" fmla="*/ 1677003 h 3109741"/>
              <a:gd name="connsiteX7" fmla="*/ 2974985 w 3068540"/>
              <a:gd name="connsiteY7" fmla="*/ 1078435 h 3109741"/>
              <a:gd name="connsiteX8" fmla="*/ 2714250 w 3068540"/>
              <a:gd name="connsiteY8" fmla="*/ 647160 h 3109741"/>
              <a:gd name="connsiteX9" fmla="*/ 2094434 w 3068540"/>
              <a:gd name="connsiteY9" fmla="*/ 153003 h 3109741"/>
              <a:gd name="connsiteX10" fmla="*/ 1657112 w 3068540"/>
              <a:gd name="connsiteY10" fmla="*/ 33733 h 3109741"/>
              <a:gd name="connsiteX11" fmla="*/ 1345686 w 3068540"/>
              <a:gd name="connsiteY11" fmla="*/ 7229 h 3109741"/>
              <a:gd name="connsiteX12" fmla="*/ 683078 w 3068540"/>
              <a:gd name="connsiteY12" fmla="*/ 146377 h 3109741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6377 h 3112185"/>
              <a:gd name="connsiteX1" fmla="*/ 27856 w 3068540"/>
              <a:gd name="connsiteY1" fmla="*/ 1451714 h 3112185"/>
              <a:gd name="connsiteX2" fmla="*/ 265470 w 3068540"/>
              <a:gd name="connsiteY2" fmla="*/ 2550075 h 3112185"/>
              <a:gd name="connsiteX3" fmla="*/ 1545645 w 3068540"/>
              <a:gd name="connsiteY3" fmla="*/ 3109741 h 3112185"/>
              <a:gd name="connsiteX4" fmla="*/ 2432364 w 3068540"/>
              <a:gd name="connsiteY4" fmla="*/ 2896817 h 3112185"/>
              <a:gd name="connsiteX5" fmla="*/ 2988956 w 3068540"/>
              <a:gd name="connsiteY5" fmla="*/ 2134203 h 3112185"/>
              <a:gd name="connsiteX6" fmla="*/ 3068469 w 3068540"/>
              <a:gd name="connsiteY6" fmla="*/ 1677003 h 3112185"/>
              <a:gd name="connsiteX7" fmla="*/ 2974985 w 3068540"/>
              <a:gd name="connsiteY7" fmla="*/ 1078435 h 3112185"/>
              <a:gd name="connsiteX8" fmla="*/ 2714250 w 3068540"/>
              <a:gd name="connsiteY8" fmla="*/ 647160 h 3112185"/>
              <a:gd name="connsiteX9" fmla="*/ 2094434 w 3068540"/>
              <a:gd name="connsiteY9" fmla="*/ 153003 h 3112185"/>
              <a:gd name="connsiteX10" fmla="*/ 1657112 w 3068540"/>
              <a:gd name="connsiteY10" fmla="*/ 33733 h 3112185"/>
              <a:gd name="connsiteX11" fmla="*/ 1345686 w 3068540"/>
              <a:gd name="connsiteY11" fmla="*/ 7229 h 3112185"/>
              <a:gd name="connsiteX12" fmla="*/ 683078 w 3068540"/>
              <a:gd name="connsiteY12" fmla="*/ 146377 h 3112185"/>
              <a:gd name="connsiteX0" fmla="*/ 683078 w 3068540"/>
              <a:gd name="connsiteY0" fmla="*/ 143148 h 3108956"/>
              <a:gd name="connsiteX1" fmla="*/ 27856 w 3068540"/>
              <a:gd name="connsiteY1" fmla="*/ 1448485 h 3108956"/>
              <a:gd name="connsiteX2" fmla="*/ 265470 w 3068540"/>
              <a:gd name="connsiteY2" fmla="*/ 2546846 h 3108956"/>
              <a:gd name="connsiteX3" fmla="*/ 1545645 w 3068540"/>
              <a:gd name="connsiteY3" fmla="*/ 3106512 h 3108956"/>
              <a:gd name="connsiteX4" fmla="*/ 2432364 w 3068540"/>
              <a:gd name="connsiteY4" fmla="*/ 2893588 h 3108956"/>
              <a:gd name="connsiteX5" fmla="*/ 2988956 w 3068540"/>
              <a:gd name="connsiteY5" fmla="*/ 2130974 h 3108956"/>
              <a:gd name="connsiteX6" fmla="*/ 3068469 w 3068540"/>
              <a:gd name="connsiteY6" fmla="*/ 1673774 h 3108956"/>
              <a:gd name="connsiteX7" fmla="*/ 2974985 w 3068540"/>
              <a:gd name="connsiteY7" fmla="*/ 1075206 h 3108956"/>
              <a:gd name="connsiteX8" fmla="*/ 2714250 w 3068540"/>
              <a:gd name="connsiteY8" fmla="*/ 643931 h 3108956"/>
              <a:gd name="connsiteX9" fmla="*/ 2094434 w 3068540"/>
              <a:gd name="connsiteY9" fmla="*/ 149774 h 3108956"/>
              <a:gd name="connsiteX10" fmla="*/ 1345686 w 3068540"/>
              <a:gd name="connsiteY10" fmla="*/ 4000 h 3108956"/>
              <a:gd name="connsiteX11" fmla="*/ 683078 w 3068540"/>
              <a:gd name="connsiteY11" fmla="*/ 143148 h 3108956"/>
              <a:gd name="connsiteX0" fmla="*/ 683078 w 3082038"/>
              <a:gd name="connsiteY0" fmla="*/ 143148 h 3108956"/>
              <a:gd name="connsiteX1" fmla="*/ 27856 w 3082038"/>
              <a:gd name="connsiteY1" fmla="*/ 1448485 h 3108956"/>
              <a:gd name="connsiteX2" fmla="*/ 265470 w 3082038"/>
              <a:gd name="connsiteY2" fmla="*/ 2546846 h 3108956"/>
              <a:gd name="connsiteX3" fmla="*/ 1545645 w 3082038"/>
              <a:gd name="connsiteY3" fmla="*/ 3106512 h 3108956"/>
              <a:gd name="connsiteX4" fmla="*/ 2432364 w 3082038"/>
              <a:gd name="connsiteY4" fmla="*/ 2893588 h 3108956"/>
              <a:gd name="connsiteX5" fmla="*/ 2988956 w 3082038"/>
              <a:gd name="connsiteY5" fmla="*/ 2130974 h 3108956"/>
              <a:gd name="connsiteX6" fmla="*/ 3068469 w 3082038"/>
              <a:gd name="connsiteY6" fmla="*/ 1673774 h 3108956"/>
              <a:gd name="connsiteX7" fmla="*/ 2974985 w 3082038"/>
              <a:gd name="connsiteY7" fmla="*/ 1075206 h 3108956"/>
              <a:gd name="connsiteX8" fmla="*/ 2094434 w 3082038"/>
              <a:gd name="connsiteY8" fmla="*/ 149774 h 3108956"/>
              <a:gd name="connsiteX9" fmla="*/ 1345686 w 3082038"/>
              <a:gd name="connsiteY9" fmla="*/ 4000 h 3108956"/>
              <a:gd name="connsiteX10" fmla="*/ 683078 w 3082038"/>
              <a:gd name="connsiteY10" fmla="*/ 143148 h 3108956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2988956 w 3082038"/>
              <a:gd name="connsiteY5" fmla="*/ 2125306 h 3103288"/>
              <a:gd name="connsiteX6" fmla="*/ 3068469 w 3082038"/>
              <a:gd name="connsiteY6" fmla="*/ 1668106 h 3103288"/>
              <a:gd name="connsiteX7" fmla="*/ 2974985 w 3082038"/>
              <a:gd name="connsiteY7" fmla="*/ 1069538 h 3103288"/>
              <a:gd name="connsiteX8" fmla="*/ 2094434 w 3082038"/>
              <a:gd name="connsiteY8" fmla="*/ 144106 h 3103288"/>
              <a:gd name="connsiteX9" fmla="*/ 683078 w 3082038"/>
              <a:gd name="connsiteY9" fmla="*/ 137480 h 3103288"/>
              <a:gd name="connsiteX0" fmla="*/ 683078 w 3082038"/>
              <a:gd name="connsiteY0" fmla="*/ 137480 h 3103288"/>
              <a:gd name="connsiteX1" fmla="*/ 27856 w 3082038"/>
              <a:gd name="connsiteY1" fmla="*/ 1442817 h 3103288"/>
              <a:gd name="connsiteX2" fmla="*/ 265470 w 3082038"/>
              <a:gd name="connsiteY2" fmla="*/ 2541178 h 3103288"/>
              <a:gd name="connsiteX3" fmla="*/ 1545645 w 3082038"/>
              <a:gd name="connsiteY3" fmla="*/ 3100844 h 3103288"/>
              <a:gd name="connsiteX4" fmla="*/ 2432364 w 3082038"/>
              <a:gd name="connsiteY4" fmla="*/ 2887920 h 3103288"/>
              <a:gd name="connsiteX5" fmla="*/ 3068469 w 3082038"/>
              <a:gd name="connsiteY5" fmla="*/ 1668106 h 3103288"/>
              <a:gd name="connsiteX6" fmla="*/ 2974985 w 3082038"/>
              <a:gd name="connsiteY6" fmla="*/ 1069538 h 3103288"/>
              <a:gd name="connsiteX7" fmla="*/ 2094434 w 3082038"/>
              <a:gd name="connsiteY7" fmla="*/ 144106 h 3103288"/>
              <a:gd name="connsiteX8" fmla="*/ 683078 w 3082038"/>
              <a:gd name="connsiteY8" fmla="*/ 137480 h 3103288"/>
              <a:gd name="connsiteX0" fmla="*/ 683078 w 2980867"/>
              <a:gd name="connsiteY0" fmla="*/ 137480 h 3121480"/>
              <a:gd name="connsiteX1" fmla="*/ 27856 w 2980867"/>
              <a:gd name="connsiteY1" fmla="*/ 1442817 h 3121480"/>
              <a:gd name="connsiteX2" fmla="*/ 265470 w 2980867"/>
              <a:gd name="connsiteY2" fmla="*/ 2541178 h 3121480"/>
              <a:gd name="connsiteX3" fmla="*/ 1545645 w 2980867"/>
              <a:gd name="connsiteY3" fmla="*/ 3100844 h 3121480"/>
              <a:gd name="connsiteX4" fmla="*/ 2432364 w 2980867"/>
              <a:gd name="connsiteY4" fmla="*/ 2887920 h 3121480"/>
              <a:gd name="connsiteX5" fmla="*/ 2974985 w 2980867"/>
              <a:gd name="connsiteY5" fmla="*/ 1069538 h 3121480"/>
              <a:gd name="connsiteX6" fmla="*/ 2094434 w 2980867"/>
              <a:gd name="connsiteY6" fmla="*/ 144106 h 3121480"/>
              <a:gd name="connsiteX7" fmla="*/ 683078 w 2980867"/>
              <a:gd name="connsiteY7" fmla="*/ 137480 h 3121480"/>
              <a:gd name="connsiteX0" fmla="*/ 683078 w 2992555"/>
              <a:gd name="connsiteY0" fmla="*/ 137480 h 3103288"/>
              <a:gd name="connsiteX1" fmla="*/ 27856 w 2992555"/>
              <a:gd name="connsiteY1" fmla="*/ 1442817 h 3103288"/>
              <a:gd name="connsiteX2" fmla="*/ 265470 w 2992555"/>
              <a:gd name="connsiteY2" fmla="*/ 2541178 h 3103288"/>
              <a:gd name="connsiteX3" fmla="*/ 1545645 w 2992555"/>
              <a:gd name="connsiteY3" fmla="*/ 3100844 h 3103288"/>
              <a:gd name="connsiteX4" fmla="*/ 2593572 w 2992555"/>
              <a:gd name="connsiteY4" fmla="*/ 2617316 h 3103288"/>
              <a:gd name="connsiteX5" fmla="*/ 2974985 w 2992555"/>
              <a:gd name="connsiteY5" fmla="*/ 1069538 h 3103288"/>
              <a:gd name="connsiteX6" fmla="*/ 2094434 w 2992555"/>
              <a:gd name="connsiteY6" fmla="*/ 144106 h 3103288"/>
              <a:gd name="connsiteX7" fmla="*/ 683078 w 2992555"/>
              <a:gd name="connsiteY7" fmla="*/ 137480 h 3103288"/>
              <a:gd name="connsiteX0" fmla="*/ 663919 w 2973396"/>
              <a:gd name="connsiteY0" fmla="*/ 130849 h 3096776"/>
              <a:gd name="connsiteX1" fmla="*/ 31428 w 2973396"/>
              <a:gd name="connsiteY1" fmla="*/ 1337983 h 3096776"/>
              <a:gd name="connsiteX2" fmla="*/ 246311 w 2973396"/>
              <a:gd name="connsiteY2" fmla="*/ 2534547 h 3096776"/>
              <a:gd name="connsiteX3" fmla="*/ 1526486 w 2973396"/>
              <a:gd name="connsiteY3" fmla="*/ 3094213 h 3096776"/>
              <a:gd name="connsiteX4" fmla="*/ 2574413 w 2973396"/>
              <a:gd name="connsiteY4" fmla="*/ 2610685 h 3096776"/>
              <a:gd name="connsiteX5" fmla="*/ 2955826 w 2973396"/>
              <a:gd name="connsiteY5" fmla="*/ 1062907 h 3096776"/>
              <a:gd name="connsiteX6" fmla="*/ 2075275 w 2973396"/>
              <a:gd name="connsiteY6" fmla="*/ 137475 h 3096776"/>
              <a:gd name="connsiteX7" fmla="*/ 663919 w 2973396"/>
              <a:gd name="connsiteY7" fmla="*/ 130849 h 309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3396" h="3096776">
                <a:moveTo>
                  <a:pt x="663919" y="130849"/>
                </a:moveTo>
                <a:cubicBezTo>
                  <a:pt x="323278" y="330934"/>
                  <a:pt x="101029" y="937367"/>
                  <a:pt x="31428" y="1337983"/>
                </a:cubicBezTo>
                <a:cubicBezTo>
                  <a:pt x="-38173" y="1738599"/>
                  <a:pt x="-2865" y="2241842"/>
                  <a:pt x="246311" y="2534547"/>
                </a:cubicBezTo>
                <a:cubicBezTo>
                  <a:pt x="495487" y="2827252"/>
                  <a:pt x="891046" y="3127696"/>
                  <a:pt x="1526486" y="3094213"/>
                </a:cubicBezTo>
                <a:cubicBezTo>
                  <a:pt x="1731471" y="3089067"/>
                  <a:pt x="2336190" y="2949236"/>
                  <a:pt x="2574413" y="2610685"/>
                </a:cubicBezTo>
                <a:cubicBezTo>
                  <a:pt x="2812636" y="2272134"/>
                  <a:pt x="3039016" y="1475109"/>
                  <a:pt x="2955826" y="1062907"/>
                </a:cubicBezTo>
                <a:cubicBezTo>
                  <a:pt x="2872636" y="650705"/>
                  <a:pt x="2346825" y="316009"/>
                  <a:pt x="2075275" y="137475"/>
                </a:cubicBezTo>
                <a:cubicBezTo>
                  <a:pt x="1693290" y="-17868"/>
                  <a:pt x="1004560" y="-69236"/>
                  <a:pt x="663919" y="1308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F0715E74-E09B-FEE8-2361-93B1D6897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ADD86487-95D6-F07B-D710-E6CA159D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0650831" y="5404335"/>
            <a:ext cx="381416" cy="393181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60044" h="4964273">
                <a:moveTo>
                  <a:pt x="2649000" y="326"/>
                </a:moveTo>
                <a:cubicBezTo>
                  <a:pt x="3190766" y="-12684"/>
                  <a:pt x="3631137" y="366356"/>
                  <a:pt x="3964140" y="591130"/>
                </a:cubicBezTo>
                <a:cubicBezTo>
                  <a:pt x="4381335" y="1033016"/>
                  <a:pt x="4495620" y="1155441"/>
                  <a:pt x="4735908" y="1906232"/>
                </a:cubicBezTo>
                <a:cubicBezTo>
                  <a:pt x="4821021" y="2488865"/>
                  <a:pt x="4670370" y="3319588"/>
                  <a:pt x="4451030" y="3809413"/>
                </a:cubicBezTo>
                <a:cubicBezTo>
                  <a:pt x="4231690" y="4299238"/>
                  <a:pt x="3732691" y="4730212"/>
                  <a:pt x="3419865" y="4845181"/>
                </a:cubicBezTo>
                <a:cubicBezTo>
                  <a:pt x="2709019" y="5066246"/>
                  <a:pt x="1638953" y="4965760"/>
                  <a:pt x="1074535" y="4657562"/>
                </a:cubicBezTo>
                <a:cubicBezTo>
                  <a:pt x="510117" y="4349364"/>
                  <a:pt x="145196" y="3625226"/>
                  <a:pt x="33359" y="2995991"/>
                </a:cubicBezTo>
                <a:cubicBezTo>
                  <a:pt x="-94426" y="2318909"/>
                  <a:pt x="156197" y="1305459"/>
                  <a:pt x="592137" y="806182"/>
                </a:cubicBezTo>
                <a:cubicBezTo>
                  <a:pt x="1028077" y="306905"/>
                  <a:pt x="1996327" y="31074"/>
                  <a:pt x="2649000" y="32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Obrázek">
            <a:extLst>
              <a:ext uri="{FF2B5EF4-FFF2-40B4-BE49-F238E27FC236}">
                <a16:creationId xmlns:a16="http://schemas.microsoft.com/office/drawing/2014/main" id="{245A4488-2262-1FB3-6901-D16C178ED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359"/>
          <a:stretch/>
        </p:blipFill>
        <p:spPr bwMode="auto">
          <a:xfrm>
            <a:off x="1871076" y="10"/>
            <a:ext cx="8409473" cy="6857990"/>
          </a:xfrm>
          <a:custGeom>
            <a:avLst/>
            <a:gdLst/>
            <a:ahLst/>
            <a:cxnLst/>
            <a:rect l="l" t="t" r="r" b="b"/>
            <a:pathLst>
              <a:path w="8409473" h="6858000">
                <a:moveTo>
                  <a:pt x="1728099" y="0"/>
                </a:moveTo>
                <a:lnTo>
                  <a:pt x="6790703" y="0"/>
                </a:lnTo>
                <a:lnTo>
                  <a:pt x="6838117" y="35103"/>
                </a:lnTo>
                <a:cubicBezTo>
                  <a:pt x="7163203" y="289995"/>
                  <a:pt x="7634322" y="844445"/>
                  <a:pt x="7779864" y="1030693"/>
                </a:cubicBezTo>
                <a:cubicBezTo>
                  <a:pt x="8110524" y="1323226"/>
                  <a:pt x="8498549" y="3069453"/>
                  <a:pt x="8391273" y="3992558"/>
                </a:cubicBezTo>
                <a:cubicBezTo>
                  <a:pt x="8283997" y="4915662"/>
                  <a:pt x="7808587" y="6041023"/>
                  <a:pt x="7136207" y="6569319"/>
                </a:cubicBezTo>
                <a:cubicBezTo>
                  <a:pt x="7116158" y="6584338"/>
                  <a:pt x="6941487" y="6706149"/>
                  <a:pt x="6766816" y="6827960"/>
                </a:cubicBezTo>
                <a:lnTo>
                  <a:pt x="6723747" y="6858000"/>
                </a:lnTo>
                <a:lnTo>
                  <a:pt x="1792953" y="6858000"/>
                </a:lnTo>
                <a:lnTo>
                  <a:pt x="1480626" y="6701481"/>
                </a:lnTo>
                <a:cubicBezTo>
                  <a:pt x="1359968" y="6639658"/>
                  <a:pt x="1236965" y="6575514"/>
                  <a:pt x="1111152" y="6509441"/>
                </a:cubicBezTo>
                <a:cubicBezTo>
                  <a:pt x="483563" y="5843472"/>
                  <a:pt x="262890" y="4867560"/>
                  <a:pt x="0" y="3982763"/>
                </a:cubicBezTo>
                <a:cubicBezTo>
                  <a:pt x="35969" y="2740879"/>
                  <a:pt x="449320" y="1132033"/>
                  <a:pt x="814703" y="742951"/>
                </a:cubicBezTo>
                <a:cubicBezTo>
                  <a:pt x="1004073" y="545984"/>
                  <a:pt x="1324192" y="271564"/>
                  <a:pt x="1713122" y="962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B0D7D865-3261-4BBB-39E8-F17030D7A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3827276" flipH="1">
            <a:off x="10694026" y="664962"/>
            <a:ext cx="1284318" cy="1937410"/>
            <a:chOff x="11748101" y="3114058"/>
            <a:chExt cx="1284318" cy="1937410"/>
          </a:xfrm>
        </p:grpSpPr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D5165BFA-E66E-63B6-EB60-90C08779F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FD6AC6F3-8677-23F0-826C-C98B0D24E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E3C756DA-9F2B-1C9A-3316-E5B8EE7EC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49037" y="495540"/>
            <a:ext cx="370216" cy="362282"/>
            <a:chOff x="10135816" y="265201"/>
            <a:chExt cx="370216" cy="362282"/>
          </a:xfrm>
        </p:grpSpPr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50242C1C-C38F-765C-423E-66DBDD3E7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6" y="265202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22854DEE-7888-26B8-22D5-6BE1C240D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478977">
              <a:off x="10135817" y="265201"/>
              <a:ext cx="370215" cy="362281"/>
            </a:xfrm>
            <a:custGeom>
              <a:avLst/>
              <a:gdLst>
                <a:gd name="connsiteX0" fmla="*/ 2531073 w 4828010"/>
                <a:gd name="connsiteY0" fmla="*/ 0 h 4873559"/>
                <a:gd name="connsiteX1" fmla="*/ 3937963 w 4828010"/>
                <a:gd name="connsiteY1" fmla="*/ 437433 h 4873559"/>
                <a:gd name="connsiteX2" fmla="*/ 4806231 w 4828010"/>
                <a:gd name="connsiteY2" fmla="*/ 1773180 h 4873559"/>
                <a:gd name="connsiteX3" fmla="*/ 4448644 w 4828010"/>
                <a:gd name="connsiteY3" fmla="*/ 3933235 h 4873559"/>
                <a:gd name="connsiteX4" fmla="*/ 3192542 w 4828010"/>
                <a:gd name="connsiteY4" fmla="*/ 4716168 h 4873559"/>
                <a:gd name="connsiteX5" fmla="*/ 937448 w 4828010"/>
                <a:gd name="connsiteY5" fmla="*/ 4547691 h 4873559"/>
                <a:gd name="connsiteX6" fmla="*/ 12348 w 4828010"/>
                <a:gd name="connsiteY6" fmla="*/ 3026750 h 4873559"/>
                <a:gd name="connsiteX7" fmla="*/ 553508 w 4828010"/>
                <a:gd name="connsiteY7" fmla="*/ 740383 h 4873559"/>
                <a:gd name="connsiteX8" fmla="*/ 2531073 w 4828010"/>
                <a:gd name="connsiteY8" fmla="*/ 0 h 4873559"/>
                <a:gd name="connsiteX0" fmla="*/ 2531073 w 4828010"/>
                <a:gd name="connsiteY0" fmla="*/ 0 h 4853896"/>
                <a:gd name="connsiteX1" fmla="*/ 3937963 w 4828010"/>
                <a:gd name="connsiteY1" fmla="*/ 437433 h 4853896"/>
                <a:gd name="connsiteX2" fmla="*/ 4806231 w 4828010"/>
                <a:gd name="connsiteY2" fmla="*/ 1773180 h 4853896"/>
                <a:gd name="connsiteX3" fmla="*/ 4448644 w 4828010"/>
                <a:gd name="connsiteY3" fmla="*/ 3933235 h 4853896"/>
                <a:gd name="connsiteX4" fmla="*/ 3192542 w 4828010"/>
                <a:gd name="connsiteY4" fmla="*/ 4716168 h 4853896"/>
                <a:gd name="connsiteX5" fmla="*/ 1075671 w 4828010"/>
                <a:gd name="connsiteY5" fmla="*/ 4473263 h 4853896"/>
                <a:gd name="connsiteX6" fmla="*/ 12348 w 4828010"/>
                <a:gd name="connsiteY6" fmla="*/ 3026750 h 4853896"/>
                <a:gd name="connsiteX7" fmla="*/ 553508 w 4828010"/>
                <a:gd name="connsiteY7" fmla="*/ 740383 h 4853896"/>
                <a:gd name="connsiteX8" fmla="*/ 2531073 w 4828010"/>
                <a:gd name="connsiteY8" fmla="*/ 0 h 4853896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531073 w 4828010"/>
                <a:gd name="connsiteY0" fmla="*/ 0 h 4852652"/>
                <a:gd name="connsiteX1" fmla="*/ 3937963 w 4828010"/>
                <a:gd name="connsiteY1" fmla="*/ 437433 h 4852652"/>
                <a:gd name="connsiteX2" fmla="*/ 4806231 w 4828010"/>
                <a:gd name="connsiteY2" fmla="*/ 1773180 h 4852652"/>
                <a:gd name="connsiteX3" fmla="*/ 4448644 w 4828010"/>
                <a:gd name="connsiteY3" fmla="*/ 3933235 h 4852652"/>
                <a:gd name="connsiteX4" fmla="*/ 3192542 w 4828010"/>
                <a:gd name="connsiteY4" fmla="*/ 4716168 h 4852652"/>
                <a:gd name="connsiteX5" fmla="*/ 1160732 w 4828010"/>
                <a:gd name="connsiteY5" fmla="*/ 4467947 h 4852652"/>
                <a:gd name="connsiteX6" fmla="*/ 12348 w 4828010"/>
                <a:gd name="connsiteY6" fmla="*/ 3026750 h 4852652"/>
                <a:gd name="connsiteX7" fmla="*/ 553508 w 4828010"/>
                <a:gd name="connsiteY7" fmla="*/ 740383 h 4852652"/>
                <a:gd name="connsiteX8" fmla="*/ 2531073 w 4828010"/>
                <a:gd name="connsiteY8" fmla="*/ 0 h 485265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60239 w 4757176"/>
                <a:gd name="connsiteY0" fmla="*/ 0 h 4850182"/>
                <a:gd name="connsiteX1" fmla="*/ 3867129 w 4757176"/>
                <a:gd name="connsiteY1" fmla="*/ 437433 h 4850182"/>
                <a:gd name="connsiteX2" fmla="*/ 4735397 w 4757176"/>
                <a:gd name="connsiteY2" fmla="*/ 1773180 h 4850182"/>
                <a:gd name="connsiteX3" fmla="*/ 4377810 w 4757176"/>
                <a:gd name="connsiteY3" fmla="*/ 3933235 h 4850182"/>
                <a:gd name="connsiteX4" fmla="*/ 3121708 w 4757176"/>
                <a:gd name="connsiteY4" fmla="*/ 4716168 h 4850182"/>
                <a:gd name="connsiteX5" fmla="*/ 1089898 w 4757176"/>
                <a:gd name="connsiteY5" fmla="*/ 4467947 h 4850182"/>
                <a:gd name="connsiteX6" fmla="*/ 15942 w 4757176"/>
                <a:gd name="connsiteY6" fmla="*/ 3101178 h 4850182"/>
                <a:gd name="connsiteX7" fmla="*/ 482674 w 4757176"/>
                <a:gd name="connsiteY7" fmla="*/ 740383 h 4850182"/>
                <a:gd name="connsiteX8" fmla="*/ 2460239 w 4757176"/>
                <a:gd name="connsiteY8" fmla="*/ 0 h 4850182"/>
                <a:gd name="connsiteX0" fmla="*/ 2484014 w 4780951"/>
                <a:gd name="connsiteY0" fmla="*/ 0 h 4850182"/>
                <a:gd name="connsiteX1" fmla="*/ 3890904 w 4780951"/>
                <a:gd name="connsiteY1" fmla="*/ 437433 h 4850182"/>
                <a:gd name="connsiteX2" fmla="*/ 4759172 w 4780951"/>
                <a:gd name="connsiteY2" fmla="*/ 1773180 h 4850182"/>
                <a:gd name="connsiteX3" fmla="*/ 4401585 w 4780951"/>
                <a:gd name="connsiteY3" fmla="*/ 3933235 h 4850182"/>
                <a:gd name="connsiteX4" fmla="*/ 3145483 w 4780951"/>
                <a:gd name="connsiteY4" fmla="*/ 4716168 h 4850182"/>
                <a:gd name="connsiteX5" fmla="*/ 1113673 w 4780951"/>
                <a:gd name="connsiteY5" fmla="*/ 4467947 h 4850182"/>
                <a:gd name="connsiteX6" fmla="*/ 39717 w 4780951"/>
                <a:gd name="connsiteY6" fmla="*/ 3101178 h 4850182"/>
                <a:gd name="connsiteX7" fmla="*/ 506449 w 4780951"/>
                <a:gd name="connsiteY7" fmla="*/ 740383 h 4850182"/>
                <a:gd name="connsiteX8" fmla="*/ 2484014 w 4780951"/>
                <a:gd name="connsiteY8" fmla="*/ 0 h 4850182"/>
                <a:gd name="connsiteX0" fmla="*/ 2484014 w 4780127"/>
                <a:gd name="connsiteY0" fmla="*/ 0 h 4850182"/>
                <a:gd name="connsiteX1" fmla="*/ 3890904 w 4780127"/>
                <a:gd name="connsiteY1" fmla="*/ 437433 h 4850182"/>
                <a:gd name="connsiteX2" fmla="*/ 4759172 w 4780127"/>
                <a:gd name="connsiteY2" fmla="*/ 1773180 h 4850182"/>
                <a:gd name="connsiteX3" fmla="*/ 4390953 w 4780127"/>
                <a:gd name="connsiteY3" fmla="*/ 3805644 h 4850182"/>
                <a:gd name="connsiteX4" fmla="*/ 3145483 w 4780127"/>
                <a:gd name="connsiteY4" fmla="*/ 4716168 h 4850182"/>
                <a:gd name="connsiteX5" fmla="*/ 1113673 w 4780127"/>
                <a:gd name="connsiteY5" fmla="*/ 4467947 h 4850182"/>
                <a:gd name="connsiteX6" fmla="*/ 39717 w 4780127"/>
                <a:gd name="connsiteY6" fmla="*/ 3101178 h 4850182"/>
                <a:gd name="connsiteX7" fmla="*/ 506449 w 4780127"/>
                <a:gd name="connsiteY7" fmla="*/ 740383 h 4850182"/>
                <a:gd name="connsiteX8" fmla="*/ 2484014 w 4780127"/>
                <a:gd name="connsiteY8" fmla="*/ 0 h 4850182"/>
                <a:gd name="connsiteX0" fmla="*/ 2484014 w 4778010"/>
                <a:gd name="connsiteY0" fmla="*/ 0 h 4846926"/>
                <a:gd name="connsiteX1" fmla="*/ 3890904 w 4778010"/>
                <a:gd name="connsiteY1" fmla="*/ 437433 h 4846926"/>
                <a:gd name="connsiteX2" fmla="*/ 4759172 w 4778010"/>
                <a:gd name="connsiteY2" fmla="*/ 1773180 h 4846926"/>
                <a:gd name="connsiteX3" fmla="*/ 4390953 w 4778010"/>
                <a:gd name="connsiteY3" fmla="*/ 3805644 h 4846926"/>
                <a:gd name="connsiteX4" fmla="*/ 3343914 w 4778010"/>
                <a:gd name="connsiteY4" fmla="*/ 4712128 h 4846926"/>
                <a:gd name="connsiteX5" fmla="*/ 1113673 w 4778010"/>
                <a:gd name="connsiteY5" fmla="*/ 4467947 h 4846926"/>
                <a:gd name="connsiteX6" fmla="*/ 39717 w 4778010"/>
                <a:gd name="connsiteY6" fmla="*/ 3101178 h 4846926"/>
                <a:gd name="connsiteX7" fmla="*/ 506449 w 4778010"/>
                <a:gd name="connsiteY7" fmla="*/ 740383 h 4846926"/>
                <a:gd name="connsiteX8" fmla="*/ 2484014 w 4778010"/>
                <a:gd name="connsiteY8" fmla="*/ 0 h 4846926"/>
                <a:gd name="connsiteX0" fmla="*/ 2484014 w 4782503"/>
                <a:gd name="connsiteY0" fmla="*/ 0 h 4846926"/>
                <a:gd name="connsiteX1" fmla="*/ 3890904 w 4782503"/>
                <a:gd name="connsiteY1" fmla="*/ 437433 h 4846926"/>
                <a:gd name="connsiteX2" fmla="*/ 4759172 w 4782503"/>
                <a:gd name="connsiteY2" fmla="*/ 1773180 h 4846926"/>
                <a:gd name="connsiteX3" fmla="*/ 4450482 w 4782503"/>
                <a:gd name="connsiteY3" fmla="*/ 3688481 h 4846926"/>
                <a:gd name="connsiteX4" fmla="*/ 3343914 w 4782503"/>
                <a:gd name="connsiteY4" fmla="*/ 4712128 h 4846926"/>
                <a:gd name="connsiteX5" fmla="*/ 1113673 w 4782503"/>
                <a:gd name="connsiteY5" fmla="*/ 4467947 h 4846926"/>
                <a:gd name="connsiteX6" fmla="*/ 39717 w 4782503"/>
                <a:gd name="connsiteY6" fmla="*/ 3101178 h 4846926"/>
                <a:gd name="connsiteX7" fmla="*/ 506449 w 4782503"/>
                <a:gd name="connsiteY7" fmla="*/ 740383 h 4846926"/>
                <a:gd name="connsiteX8" fmla="*/ 2484014 w 4782503"/>
                <a:gd name="connsiteY8" fmla="*/ 0 h 4846926"/>
                <a:gd name="connsiteX0" fmla="*/ 2484014 w 4784889"/>
                <a:gd name="connsiteY0" fmla="*/ 0 h 4846926"/>
                <a:gd name="connsiteX1" fmla="*/ 3890904 w 4784889"/>
                <a:gd name="connsiteY1" fmla="*/ 437433 h 4846926"/>
                <a:gd name="connsiteX2" fmla="*/ 4759172 w 4784889"/>
                <a:gd name="connsiteY2" fmla="*/ 1773180 h 4846926"/>
                <a:gd name="connsiteX3" fmla="*/ 4474294 w 4784889"/>
                <a:gd name="connsiteY3" fmla="*/ 3676361 h 4846926"/>
                <a:gd name="connsiteX4" fmla="*/ 3343914 w 4784889"/>
                <a:gd name="connsiteY4" fmla="*/ 4712128 h 4846926"/>
                <a:gd name="connsiteX5" fmla="*/ 1113673 w 4784889"/>
                <a:gd name="connsiteY5" fmla="*/ 4467947 h 4846926"/>
                <a:gd name="connsiteX6" fmla="*/ 39717 w 4784889"/>
                <a:gd name="connsiteY6" fmla="*/ 3101178 h 4846926"/>
                <a:gd name="connsiteX7" fmla="*/ 506449 w 4784889"/>
                <a:gd name="connsiteY7" fmla="*/ 740383 h 4846926"/>
                <a:gd name="connsiteX8" fmla="*/ 2484014 w 4784889"/>
                <a:gd name="connsiteY8" fmla="*/ 0 h 4846926"/>
                <a:gd name="connsiteX0" fmla="*/ 2484014 w 4784889"/>
                <a:gd name="connsiteY0" fmla="*/ 0 h 4860980"/>
                <a:gd name="connsiteX1" fmla="*/ 3890904 w 4784889"/>
                <a:gd name="connsiteY1" fmla="*/ 437433 h 4860980"/>
                <a:gd name="connsiteX2" fmla="*/ 4759172 w 4784889"/>
                <a:gd name="connsiteY2" fmla="*/ 1773180 h 4860980"/>
                <a:gd name="connsiteX3" fmla="*/ 4474294 w 4784889"/>
                <a:gd name="connsiteY3" fmla="*/ 3676361 h 4860980"/>
                <a:gd name="connsiteX4" fmla="*/ 3343914 w 4784889"/>
                <a:gd name="connsiteY4" fmla="*/ 4712128 h 4860980"/>
                <a:gd name="connsiteX5" fmla="*/ 1097799 w 4784889"/>
                <a:gd name="connsiteY5" fmla="*/ 4524510 h 4860980"/>
                <a:gd name="connsiteX6" fmla="*/ 39717 w 4784889"/>
                <a:gd name="connsiteY6" fmla="*/ 3101178 h 4860980"/>
                <a:gd name="connsiteX7" fmla="*/ 506449 w 4784889"/>
                <a:gd name="connsiteY7" fmla="*/ 740383 h 4860980"/>
                <a:gd name="connsiteX8" fmla="*/ 2484014 w 4784889"/>
                <a:gd name="connsiteY8" fmla="*/ 0 h 4860980"/>
                <a:gd name="connsiteX0" fmla="*/ 2484014 w 4783308"/>
                <a:gd name="connsiteY0" fmla="*/ 0 h 4860981"/>
                <a:gd name="connsiteX1" fmla="*/ 3890904 w 4783308"/>
                <a:gd name="connsiteY1" fmla="*/ 437433 h 4860981"/>
                <a:gd name="connsiteX2" fmla="*/ 4759172 w 4783308"/>
                <a:gd name="connsiteY2" fmla="*/ 1773180 h 4860981"/>
                <a:gd name="connsiteX3" fmla="*/ 4474294 w 4783308"/>
                <a:gd name="connsiteY3" fmla="*/ 3676361 h 4860981"/>
                <a:gd name="connsiteX4" fmla="*/ 3443129 w 4783308"/>
                <a:gd name="connsiteY4" fmla="*/ 4712129 h 4860981"/>
                <a:gd name="connsiteX5" fmla="*/ 1097799 w 4783308"/>
                <a:gd name="connsiteY5" fmla="*/ 4524510 h 4860981"/>
                <a:gd name="connsiteX6" fmla="*/ 39717 w 4783308"/>
                <a:gd name="connsiteY6" fmla="*/ 3101178 h 4860981"/>
                <a:gd name="connsiteX7" fmla="*/ 506449 w 4783308"/>
                <a:gd name="connsiteY7" fmla="*/ 740383 h 4860981"/>
                <a:gd name="connsiteX8" fmla="*/ 2484014 w 4783308"/>
                <a:gd name="connsiteY8" fmla="*/ 0 h 4860981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484014 w 4783308"/>
                <a:gd name="connsiteY0" fmla="*/ 0 h 4821502"/>
                <a:gd name="connsiteX1" fmla="*/ 3890904 w 4783308"/>
                <a:gd name="connsiteY1" fmla="*/ 437433 h 4821502"/>
                <a:gd name="connsiteX2" fmla="*/ 4759172 w 4783308"/>
                <a:gd name="connsiteY2" fmla="*/ 1773180 h 4821502"/>
                <a:gd name="connsiteX3" fmla="*/ 4474294 w 4783308"/>
                <a:gd name="connsiteY3" fmla="*/ 3676361 h 4821502"/>
                <a:gd name="connsiteX4" fmla="*/ 3443129 w 4783308"/>
                <a:gd name="connsiteY4" fmla="*/ 4712129 h 4821502"/>
                <a:gd name="connsiteX5" fmla="*/ 1097799 w 4783308"/>
                <a:gd name="connsiteY5" fmla="*/ 4524510 h 4821502"/>
                <a:gd name="connsiteX6" fmla="*/ 39717 w 4783308"/>
                <a:gd name="connsiteY6" fmla="*/ 3101178 h 4821502"/>
                <a:gd name="connsiteX7" fmla="*/ 506449 w 4783308"/>
                <a:gd name="connsiteY7" fmla="*/ 740383 h 4821502"/>
                <a:gd name="connsiteX8" fmla="*/ 2484014 w 4783308"/>
                <a:gd name="connsiteY8" fmla="*/ 0 h 4821502"/>
                <a:gd name="connsiteX0" fmla="*/ 2532073 w 4784141"/>
                <a:gd name="connsiteY0" fmla="*/ 0 h 4773425"/>
                <a:gd name="connsiteX1" fmla="*/ 3891737 w 4784141"/>
                <a:gd name="connsiteY1" fmla="*/ 389356 h 4773425"/>
                <a:gd name="connsiteX2" fmla="*/ 4760005 w 4784141"/>
                <a:gd name="connsiteY2" fmla="*/ 1725103 h 4773425"/>
                <a:gd name="connsiteX3" fmla="*/ 4475127 w 4784141"/>
                <a:gd name="connsiteY3" fmla="*/ 3628284 h 4773425"/>
                <a:gd name="connsiteX4" fmla="*/ 3443962 w 4784141"/>
                <a:gd name="connsiteY4" fmla="*/ 4664052 h 4773425"/>
                <a:gd name="connsiteX5" fmla="*/ 1098632 w 4784141"/>
                <a:gd name="connsiteY5" fmla="*/ 4476433 h 4773425"/>
                <a:gd name="connsiteX6" fmla="*/ 40550 w 4784141"/>
                <a:gd name="connsiteY6" fmla="*/ 3053101 h 4773425"/>
                <a:gd name="connsiteX7" fmla="*/ 507282 w 4784141"/>
                <a:gd name="connsiteY7" fmla="*/ 692306 h 4773425"/>
                <a:gd name="connsiteX8" fmla="*/ 2532073 w 4784141"/>
                <a:gd name="connsiteY8" fmla="*/ 0 h 4773425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32073 w 4784141"/>
                <a:gd name="connsiteY0" fmla="*/ 491 h 4773916"/>
                <a:gd name="connsiteX1" fmla="*/ 3891737 w 4784141"/>
                <a:gd name="connsiteY1" fmla="*/ 389847 h 4773916"/>
                <a:gd name="connsiteX2" fmla="*/ 4760005 w 4784141"/>
                <a:gd name="connsiteY2" fmla="*/ 1725594 h 4773916"/>
                <a:gd name="connsiteX3" fmla="*/ 4475127 w 4784141"/>
                <a:gd name="connsiteY3" fmla="*/ 3628775 h 4773916"/>
                <a:gd name="connsiteX4" fmla="*/ 3443962 w 4784141"/>
                <a:gd name="connsiteY4" fmla="*/ 4664543 h 4773916"/>
                <a:gd name="connsiteX5" fmla="*/ 1098632 w 4784141"/>
                <a:gd name="connsiteY5" fmla="*/ 4476924 h 4773916"/>
                <a:gd name="connsiteX6" fmla="*/ 40550 w 4784141"/>
                <a:gd name="connsiteY6" fmla="*/ 3053592 h 4773916"/>
                <a:gd name="connsiteX7" fmla="*/ 507282 w 4784141"/>
                <a:gd name="connsiteY7" fmla="*/ 692797 h 4773916"/>
                <a:gd name="connsiteX8" fmla="*/ 2532073 w 4784141"/>
                <a:gd name="connsiteY8" fmla="*/ 491 h 4773916"/>
                <a:gd name="connsiteX0" fmla="*/ 2558783 w 4784614"/>
                <a:gd name="connsiteY0" fmla="*/ 525 h 4757924"/>
                <a:gd name="connsiteX1" fmla="*/ 3892210 w 4784614"/>
                <a:gd name="connsiteY1" fmla="*/ 373855 h 4757924"/>
                <a:gd name="connsiteX2" fmla="*/ 4760478 w 4784614"/>
                <a:gd name="connsiteY2" fmla="*/ 1709602 h 4757924"/>
                <a:gd name="connsiteX3" fmla="*/ 4475600 w 4784614"/>
                <a:gd name="connsiteY3" fmla="*/ 3612783 h 4757924"/>
                <a:gd name="connsiteX4" fmla="*/ 3444435 w 4784614"/>
                <a:gd name="connsiteY4" fmla="*/ 4648551 h 4757924"/>
                <a:gd name="connsiteX5" fmla="*/ 1099105 w 4784614"/>
                <a:gd name="connsiteY5" fmla="*/ 4460932 h 4757924"/>
                <a:gd name="connsiteX6" fmla="*/ 41023 w 4784614"/>
                <a:gd name="connsiteY6" fmla="*/ 3037600 h 4757924"/>
                <a:gd name="connsiteX7" fmla="*/ 507755 w 4784614"/>
                <a:gd name="connsiteY7" fmla="*/ 676805 h 4757924"/>
                <a:gd name="connsiteX8" fmla="*/ 2558783 w 4784614"/>
                <a:gd name="connsiteY8" fmla="*/ 525 h 4757924"/>
                <a:gd name="connsiteX0" fmla="*/ 2558783 w 4784614"/>
                <a:gd name="connsiteY0" fmla="*/ 408 h 4757807"/>
                <a:gd name="connsiteX1" fmla="*/ 3907953 w 4784614"/>
                <a:gd name="connsiteY1" fmla="*/ 443183 h 4757807"/>
                <a:gd name="connsiteX2" fmla="*/ 4760478 w 4784614"/>
                <a:gd name="connsiteY2" fmla="*/ 1709485 h 4757807"/>
                <a:gd name="connsiteX3" fmla="*/ 4475600 w 4784614"/>
                <a:gd name="connsiteY3" fmla="*/ 3612666 h 4757807"/>
                <a:gd name="connsiteX4" fmla="*/ 3444435 w 4784614"/>
                <a:gd name="connsiteY4" fmla="*/ 4648434 h 4757807"/>
                <a:gd name="connsiteX5" fmla="*/ 1099105 w 4784614"/>
                <a:gd name="connsiteY5" fmla="*/ 4460815 h 4757807"/>
                <a:gd name="connsiteX6" fmla="*/ 41023 w 4784614"/>
                <a:gd name="connsiteY6" fmla="*/ 3037483 h 4757807"/>
                <a:gd name="connsiteX7" fmla="*/ 507755 w 4784614"/>
                <a:gd name="connsiteY7" fmla="*/ 676688 h 4757807"/>
                <a:gd name="connsiteX8" fmla="*/ 2558783 w 4784614"/>
                <a:gd name="connsiteY8" fmla="*/ 408 h 4757807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50 h 4954478"/>
                <a:gd name="connsiteX1" fmla="*/ 3910127 w 4786788"/>
                <a:gd name="connsiteY1" fmla="*/ 639854 h 4954478"/>
                <a:gd name="connsiteX2" fmla="*/ 4762652 w 4786788"/>
                <a:gd name="connsiteY2" fmla="*/ 1906156 h 4954478"/>
                <a:gd name="connsiteX3" fmla="*/ 4477774 w 4786788"/>
                <a:gd name="connsiteY3" fmla="*/ 3809337 h 4954478"/>
                <a:gd name="connsiteX4" fmla="*/ 3446609 w 4786788"/>
                <a:gd name="connsiteY4" fmla="*/ 4845105 h 4954478"/>
                <a:gd name="connsiteX5" fmla="*/ 1101279 w 4786788"/>
                <a:gd name="connsiteY5" fmla="*/ 4657486 h 4954478"/>
                <a:gd name="connsiteX6" fmla="*/ 43197 w 4786788"/>
                <a:gd name="connsiteY6" fmla="*/ 3234154 h 4954478"/>
                <a:gd name="connsiteX7" fmla="*/ 509929 w 4786788"/>
                <a:gd name="connsiteY7" fmla="*/ 873359 h 4954478"/>
                <a:gd name="connsiteX8" fmla="*/ 2675744 w 4786788"/>
                <a:gd name="connsiteY8" fmla="*/ 250 h 4954478"/>
                <a:gd name="connsiteX0" fmla="*/ 2675744 w 4786788"/>
                <a:gd name="connsiteY0" fmla="*/ 290 h 4954518"/>
                <a:gd name="connsiteX1" fmla="*/ 3910127 w 4786788"/>
                <a:gd name="connsiteY1" fmla="*/ 639894 h 4954518"/>
                <a:gd name="connsiteX2" fmla="*/ 4762652 w 4786788"/>
                <a:gd name="connsiteY2" fmla="*/ 1906196 h 4954518"/>
                <a:gd name="connsiteX3" fmla="*/ 4477774 w 4786788"/>
                <a:gd name="connsiteY3" fmla="*/ 3809377 h 4954518"/>
                <a:gd name="connsiteX4" fmla="*/ 3446609 w 4786788"/>
                <a:gd name="connsiteY4" fmla="*/ 4845145 h 4954518"/>
                <a:gd name="connsiteX5" fmla="*/ 1101279 w 4786788"/>
                <a:gd name="connsiteY5" fmla="*/ 4657526 h 4954518"/>
                <a:gd name="connsiteX6" fmla="*/ 43197 w 4786788"/>
                <a:gd name="connsiteY6" fmla="*/ 3234194 h 4954518"/>
                <a:gd name="connsiteX7" fmla="*/ 509929 w 4786788"/>
                <a:gd name="connsiteY7" fmla="*/ 873399 h 4954518"/>
                <a:gd name="connsiteX8" fmla="*/ 2675744 w 4786788"/>
                <a:gd name="connsiteY8" fmla="*/ 290 h 4954518"/>
                <a:gd name="connsiteX0" fmla="*/ 2675744 w 4786788"/>
                <a:gd name="connsiteY0" fmla="*/ 326 h 4954554"/>
                <a:gd name="connsiteX1" fmla="*/ 3990884 w 4786788"/>
                <a:gd name="connsiteY1" fmla="*/ 591130 h 4954554"/>
                <a:gd name="connsiteX2" fmla="*/ 4762652 w 4786788"/>
                <a:gd name="connsiteY2" fmla="*/ 1906232 h 4954554"/>
                <a:gd name="connsiteX3" fmla="*/ 4477774 w 4786788"/>
                <a:gd name="connsiteY3" fmla="*/ 3809413 h 4954554"/>
                <a:gd name="connsiteX4" fmla="*/ 3446609 w 4786788"/>
                <a:gd name="connsiteY4" fmla="*/ 4845181 h 4954554"/>
                <a:gd name="connsiteX5" fmla="*/ 1101279 w 4786788"/>
                <a:gd name="connsiteY5" fmla="*/ 4657562 h 4954554"/>
                <a:gd name="connsiteX6" fmla="*/ 43197 w 4786788"/>
                <a:gd name="connsiteY6" fmla="*/ 3234230 h 4954554"/>
                <a:gd name="connsiteX7" fmla="*/ 509929 w 4786788"/>
                <a:gd name="connsiteY7" fmla="*/ 873435 h 4954554"/>
                <a:gd name="connsiteX8" fmla="*/ 2675744 w 4786788"/>
                <a:gd name="connsiteY8" fmla="*/ 326 h 4954554"/>
                <a:gd name="connsiteX0" fmla="*/ 2662196 w 4773240"/>
                <a:gd name="connsiteY0" fmla="*/ 326 h 4954554"/>
                <a:gd name="connsiteX1" fmla="*/ 3977336 w 4773240"/>
                <a:gd name="connsiteY1" fmla="*/ 591130 h 4954554"/>
                <a:gd name="connsiteX2" fmla="*/ 4749104 w 4773240"/>
                <a:gd name="connsiteY2" fmla="*/ 1906232 h 4954554"/>
                <a:gd name="connsiteX3" fmla="*/ 4464226 w 4773240"/>
                <a:gd name="connsiteY3" fmla="*/ 3809413 h 4954554"/>
                <a:gd name="connsiteX4" fmla="*/ 3433061 w 4773240"/>
                <a:gd name="connsiteY4" fmla="*/ 4845181 h 4954554"/>
                <a:gd name="connsiteX5" fmla="*/ 1087731 w 4773240"/>
                <a:gd name="connsiteY5" fmla="*/ 4657562 h 4954554"/>
                <a:gd name="connsiteX6" fmla="*/ 29649 w 4773240"/>
                <a:gd name="connsiteY6" fmla="*/ 3234230 h 4954554"/>
                <a:gd name="connsiteX7" fmla="*/ 640977 w 4773240"/>
                <a:gd name="connsiteY7" fmla="*/ 730117 h 4954554"/>
                <a:gd name="connsiteX8" fmla="*/ 2662196 w 4773240"/>
                <a:gd name="connsiteY8" fmla="*/ 326 h 4954554"/>
                <a:gd name="connsiteX0" fmla="*/ 2664762 w 4775806"/>
                <a:gd name="connsiteY0" fmla="*/ 326 h 4954554"/>
                <a:gd name="connsiteX1" fmla="*/ 3979902 w 4775806"/>
                <a:gd name="connsiteY1" fmla="*/ 591130 h 4954554"/>
                <a:gd name="connsiteX2" fmla="*/ 4751670 w 4775806"/>
                <a:gd name="connsiteY2" fmla="*/ 1906232 h 4954554"/>
                <a:gd name="connsiteX3" fmla="*/ 4466792 w 4775806"/>
                <a:gd name="connsiteY3" fmla="*/ 3809413 h 4954554"/>
                <a:gd name="connsiteX4" fmla="*/ 3435627 w 4775806"/>
                <a:gd name="connsiteY4" fmla="*/ 4845181 h 4954554"/>
                <a:gd name="connsiteX5" fmla="*/ 1090297 w 4775806"/>
                <a:gd name="connsiteY5" fmla="*/ 4657562 h 4954554"/>
                <a:gd name="connsiteX6" fmla="*/ 32215 w 4775806"/>
                <a:gd name="connsiteY6" fmla="*/ 3234230 h 4954554"/>
                <a:gd name="connsiteX7" fmla="*/ 607899 w 4775806"/>
                <a:gd name="connsiteY7" fmla="*/ 806182 h 4954554"/>
                <a:gd name="connsiteX8" fmla="*/ 2664762 w 4775806"/>
                <a:gd name="connsiteY8" fmla="*/ 326 h 4954554"/>
                <a:gd name="connsiteX0" fmla="*/ 2673549 w 4784593"/>
                <a:gd name="connsiteY0" fmla="*/ 326 h 4954554"/>
                <a:gd name="connsiteX1" fmla="*/ 3988689 w 4784593"/>
                <a:gd name="connsiteY1" fmla="*/ 591130 h 4954554"/>
                <a:gd name="connsiteX2" fmla="*/ 4760457 w 4784593"/>
                <a:gd name="connsiteY2" fmla="*/ 1906232 h 4954554"/>
                <a:gd name="connsiteX3" fmla="*/ 4475579 w 4784593"/>
                <a:gd name="connsiteY3" fmla="*/ 3809413 h 4954554"/>
                <a:gd name="connsiteX4" fmla="*/ 3444414 w 4784593"/>
                <a:gd name="connsiteY4" fmla="*/ 4845181 h 4954554"/>
                <a:gd name="connsiteX5" fmla="*/ 1099084 w 4784593"/>
                <a:gd name="connsiteY5" fmla="*/ 4657562 h 4954554"/>
                <a:gd name="connsiteX6" fmla="*/ 41002 w 4784593"/>
                <a:gd name="connsiteY6" fmla="*/ 3234230 h 4954554"/>
                <a:gd name="connsiteX7" fmla="*/ 616686 w 4784593"/>
                <a:gd name="connsiteY7" fmla="*/ 806182 h 4954554"/>
                <a:gd name="connsiteX8" fmla="*/ 2673549 w 4784593"/>
                <a:gd name="connsiteY8" fmla="*/ 326 h 4954554"/>
                <a:gd name="connsiteX0" fmla="*/ 2649000 w 4760044"/>
                <a:gd name="connsiteY0" fmla="*/ 326 h 4964273"/>
                <a:gd name="connsiteX1" fmla="*/ 3964140 w 4760044"/>
                <a:gd name="connsiteY1" fmla="*/ 591130 h 4964273"/>
                <a:gd name="connsiteX2" fmla="*/ 4735908 w 4760044"/>
                <a:gd name="connsiteY2" fmla="*/ 1906232 h 4964273"/>
                <a:gd name="connsiteX3" fmla="*/ 4451030 w 4760044"/>
                <a:gd name="connsiteY3" fmla="*/ 3809413 h 4964273"/>
                <a:gd name="connsiteX4" fmla="*/ 3419865 w 4760044"/>
                <a:gd name="connsiteY4" fmla="*/ 4845181 h 4964273"/>
                <a:gd name="connsiteX5" fmla="*/ 1074535 w 4760044"/>
                <a:gd name="connsiteY5" fmla="*/ 4657562 h 4964273"/>
                <a:gd name="connsiteX6" fmla="*/ 33359 w 4760044"/>
                <a:gd name="connsiteY6" fmla="*/ 2995991 h 4964273"/>
                <a:gd name="connsiteX7" fmla="*/ 592137 w 4760044"/>
                <a:gd name="connsiteY7" fmla="*/ 806182 h 4964273"/>
                <a:gd name="connsiteX8" fmla="*/ 2649000 w 4760044"/>
                <a:gd name="connsiteY8" fmla="*/ 326 h 4964273"/>
                <a:gd name="connsiteX0" fmla="*/ 2649000 w 4854502"/>
                <a:gd name="connsiteY0" fmla="*/ 326 h 4679289"/>
                <a:gd name="connsiteX1" fmla="*/ 3964140 w 4854502"/>
                <a:gd name="connsiteY1" fmla="*/ 591130 h 4679289"/>
                <a:gd name="connsiteX2" fmla="*/ 4735908 w 4854502"/>
                <a:gd name="connsiteY2" fmla="*/ 1906232 h 4679289"/>
                <a:gd name="connsiteX3" fmla="*/ 4451030 w 4854502"/>
                <a:gd name="connsiteY3" fmla="*/ 3809413 h 4679289"/>
                <a:gd name="connsiteX4" fmla="*/ 1074535 w 4854502"/>
                <a:gd name="connsiteY4" fmla="*/ 4657562 h 4679289"/>
                <a:gd name="connsiteX5" fmla="*/ 33359 w 4854502"/>
                <a:gd name="connsiteY5" fmla="*/ 2995991 h 4679289"/>
                <a:gd name="connsiteX6" fmla="*/ 592137 w 4854502"/>
                <a:gd name="connsiteY6" fmla="*/ 806182 h 4679289"/>
                <a:gd name="connsiteX7" fmla="*/ 2649000 w 4854502"/>
                <a:gd name="connsiteY7" fmla="*/ 326 h 4679289"/>
                <a:gd name="connsiteX0" fmla="*/ 2615635 w 4821137"/>
                <a:gd name="connsiteY0" fmla="*/ 326 h 4679289"/>
                <a:gd name="connsiteX1" fmla="*/ 3930775 w 4821137"/>
                <a:gd name="connsiteY1" fmla="*/ 591130 h 4679289"/>
                <a:gd name="connsiteX2" fmla="*/ 4702543 w 4821137"/>
                <a:gd name="connsiteY2" fmla="*/ 1906232 h 4679289"/>
                <a:gd name="connsiteX3" fmla="*/ 4417665 w 4821137"/>
                <a:gd name="connsiteY3" fmla="*/ 3809413 h 4679289"/>
                <a:gd name="connsiteX4" fmla="*/ 1041170 w 4821137"/>
                <a:gd name="connsiteY4" fmla="*/ 4657562 h 4679289"/>
                <a:gd name="connsiteX5" fmla="*/ -6 w 4821137"/>
                <a:gd name="connsiteY5" fmla="*/ 2995991 h 4679289"/>
                <a:gd name="connsiteX6" fmla="*/ 2615635 w 4821137"/>
                <a:gd name="connsiteY6" fmla="*/ 326 h 4679289"/>
                <a:gd name="connsiteX0" fmla="*/ 1273592 w 4821137"/>
                <a:gd name="connsiteY0" fmla="*/ 509 h 4538208"/>
                <a:gd name="connsiteX1" fmla="*/ 3930775 w 4821137"/>
                <a:gd name="connsiteY1" fmla="*/ 450049 h 4538208"/>
                <a:gd name="connsiteX2" fmla="*/ 4702543 w 4821137"/>
                <a:gd name="connsiteY2" fmla="*/ 1765151 h 4538208"/>
                <a:gd name="connsiteX3" fmla="*/ 4417665 w 4821137"/>
                <a:gd name="connsiteY3" fmla="*/ 3668332 h 4538208"/>
                <a:gd name="connsiteX4" fmla="*/ 1041170 w 4821137"/>
                <a:gd name="connsiteY4" fmla="*/ 4516481 h 4538208"/>
                <a:gd name="connsiteX5" fmla="*/ -6 w 4821137"/>
                <a:gd name="connsiteY5" fmla="*/ 2854910 h 4538208"/>
                <a:gd name="connsiteX6" fmla="*/ 1273592 w 4821137"/>
                <a:gd name="connsiteY6" fmla="*/ 509 h 4538208"/>
                <a:gd name="connsiteX0" fmla="*/ 1273592 w 4748056"/>
                <a:gd name="connsiteY0" fmla="*/ 509 h 4616908"/>
                <a:gd name="connsiteX1" fmla="*/ 3930775 w 4748056"/>
                <a:gd name="connsiteY1" fmla="*/ 450049 h 4616908"/>
                <a:gd name="connsiteX2" fmla="*/ 4702543 w 4748056"/>
                <a:gd name="connsiteY2" fmla="*/ 1765151 h 4616908"/>
                <a:gd name="connsiteX3" fmla="*/ 4205529 w 4748056"/>
                <a:gd name="connsiteY3" fmla="*/ 4141576 h 4616908"/>
                <a:gd name="connsiteX4" fmla="*/ 1041170 w 4748056"/>
                <a:gd name="connsiteY4" fmla="*/ 4516481 h 4616908"/>
                <a:gd name="connsiteX5" fmla="*/ -6 w 4748056"/>
                <a:gd name="connsiteY5" fmla="*/ 2854910 h 4616908"/>
                <a:gd name="connsiteX6" fmla="*/ 1273592 w 4748056"/>
                <a:gd name="connsiteY6" fmla="*/ 509 h 4616908"/>
                <a:gd name="connsiteX0" fmla="*/ 1273592 w 4733640"/>
                <a:gd name="connsiteY0" fmla="*/ 509 h 4686390"/>
                <a:gd name="connsiteX1" fmla="*/ 3930775 w 4733640"/>
                <a:gd name="connsiteY1" fmla="*/ 450049 h 4686390"/>
                <a:gd name="connsiteX2" fmla="*/ 4702543 w 4733640"/>
                <a:gd name="connsiteY2" fmla="*/ 1765151 h 4686390"/>
                <a:gd name="connsiteX3" fmla="*/ 4205529 w 4733640"/>
                <a:gd name="connsiteY3" fmla="*/ 4141576 h 4686390"/>
                <a:gd name="connsiteX4" fmla="*/ 1606488 w 4733640"/>
                <a:gd name="connsiteY4" fmla="*/ 4600718 h 4686390"/>
                <a:gd name="connsiteX5" fmla="*/ -6 w 4733640"/>
                <a:gd name="connsiteY5" fmla="*/ 2854910 h 4686390"/>
                <a:gd name="connsiteX6" fmla="*/ 1273592 w 4733640"/>
                <a:gd name="connsiteY6" fmla="*/ 509 h 468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3640" h="4686390">
                  <a:moveTo>
                    <a:pt x="1273592" y="509"/>
                  </a:moveTo>
                  <a:cubicBezTo>
                    <a:pt x="1815358" y="-12501"/>
                    <a:pt x="3597772" y="225275"/>
                    <a:pt x="3930775" y="450049"/>
                  </a:cubicBezTo>
                  <a:cubicBezTo>
                    <a:pt x="4347970" y="891935"/>
                    <a:pt x="4462255" y="1014360"/>
                    <a:pt x="4702543" y="1765151"/>
                  </a:cubicBezTo>
                  <a:cubicBezTo>
                    <a:pt x="4787656" y="2347784"/>
                    <a:pt x="4721538" y="3668982"/>
                    <a:pt x="4205529" y="4141576"/>
                  </a:cubicBezTo>
                  <a:cubicBezTo>
                    <a:pt x="3689520" y="4614170"/>
                    <a:pt x="2307410" y="4815162"/>
                    <a:pt x="1606488" y="4600718"/>
                  </a:cubicBezTo>
                  <a:cubicBezTo>
                    <a:pt x="905566" y="4386274"/>
                    <a:pt x="111831" y="3484145"/>
                    <a:pt x="-6" y="2854910"/>
                  </a:cubicBezTo>
                  <a:cubicBezTo>
                    <a:pt x="262405" y="2078704"/>
                    <a:pt x="618462" y="401319"/>
                    <a:pt x="1273592" y="50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B6554DE5-4EB6-37B0-5592-8BC98C2F4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8390" y="3121814"/>
            <a:ext cx="1118491" cy="1470079"/>
            <a:chOff x="-78390" y="3121814"/>
            <a:chExt cx="1118491" cy="1470079"/>
          </a:xfrm>
        </p:grpSpPr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4107B540-B9C5-D9E2-A821-31C426C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8390" y="3123108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B68D77E2-FC6B-1120-A088-078257E7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04018" flipH="1" flipV="1">
              <a:off x="-76382" y="3121814"/>
              <a:ext cx="1116483" cy="1468785"/>
            </a:xfrm>
            <a:custGeom>
              <a:avLst/>
              <a:gdLst>
                <a:gd name="connsiteX0" fmla="*/ 956391 w 1116483"/>
                <a:gd name="connsiteY0" fmla="*/ 153 h 1468785"/>
                <a:gd name="connsiteX1" fmla="*/ 1079077 w 1116483"/>
                <a:gd name="connsiteY1" fmla="*/ 602009 h 1468785"/>
                <a:gd name="connsiteX2" fmla="*/ 1116462 w 1116483"/>
                <a:gd name="connsiteY2" fmla="*/ 914073 h 1468785"/>
                <a:gd name="connsiteX3" fmla="*/ 980622 w 1116483"/>
                <a:gd name="connsiteY3" fmla="*/ 1295771 h 1468785"/>
                <a:gd name="connsiteX4" fmla="*/ 687235 w 1116483"/>
                <a:gd name="connsiteY4" fmla="*/ 1454403 h 1468785"/>
                <a:gd name="connsiteX5" fmla="*/ 230877 w 1116483"/>
                <a:gd name="connsiteY5" fmla="*/ 1407013 h 1468785"/>
                <a:gd name="connsiteX6" fmla="*/ 10870 w 1116483"/>
                <a:gd name="connsiteY6" fmla="*/ 974245 h 1468785"/>
                <a:gd name="connsiteX7" fmla="*/ 0 w 1116483"/>
                <a:gd name="connsiteY7" fmla="*/ 928504 h 1468785"/>
                <a:gd name="connsiteX8" fmla="*/ 152769 w 1116483"/>
                <a:gd name="connsiteY8" fmla="*/ 416039 h 1468785"/>
                <a:gd name="connsiteX9" fmla="*/ 283884 w 1116483"/>
                <a:gd name="connsiteY9" fmla="*/ 567386 h 1468785"/>
                <a:gd name="connsiteX10" fmla="*/ 580542 w 1116483"/>
                <a:gd name="connsiteY10" fmla="*/ 965435 h 1468785"/>
                <a:gd name="connsiteX11" fmla="*/ 956391 w 1116483"/>
                <a:gd name="connsiteY11" fmla="*/ 153 h 146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6483" h="1468785">
                  <a:moveTo>
                    <a:pt x="956391" y="153"/>
                  </a:moveTo>
                  <a:cubicBezTo>
                    <a:pt x="980866" y="41805"/>
                    <a:pt x="1054729" y="367188"/>
                    <a:pt x="1079077" y="602009"/>
                  </a:cubicBezTo>
                  <a:lnTo>
                    <a:pt x="1116462" y="914073"/>
                  </a:lnTo>
                  <a:cubicBezTo>
                    <a:pt x="1117404" y="1121914"/>
                    <a:pt x="1088329" y="1174644"/>
                    <a:pt x="980622" y="1295771"/>
                  </a:cubicBezTo>
                  <a:cubicBezTo>
                    <a:pt x="915272" y="1377907"/>
                    <a:pt x="812193" y="1435863"/>
                    <a:pt x="687235" y="1454403"/>
                  </a:cubicBezTo>
                  <a:cubicBezTo>
                    <a:pt x="562278" y="1472943"/>
                    <a:pt x="343604" y="1487039"/>
                    <a:pt x="230877" y="1407013"/>
                  </a:cubicBezTo>
                  <a:cubicBezTo>
                    <a:pt x="118149" y="1326987"/>
                    <a:pt x="31964" y="1073797"/>
                    <a:pt x="10870" y="974245"/>
                  </a:cubicBezTo>
                  <a:lnTo>
                    <a:pt x="0" y="928504"/>
                  </a:lnTo>
                  <a:lnTo>
                    <a:pt x="152769" y="416039"/>
                  </a:lnTo>
                  <a:lnTo>
                    <a:pt x="283884" y="567386"/>
                  </a:lnTo>
                  <a:cubicBezTo>
                    <a:pt x="413735" y="726703"/>
                    <a:pt x="469476" y="829713"/>
                    <a:pt x="580542" y="965435"/>
                  </a:cubicBezTo>
                  <a:cubicBezTo>
                    <a:pt x="683140" y="636911"/>
                    <a:pt x="935120" y="-11453"/>
                    <a:pt x="956391" y="153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53" name="Freeform: Shape 1052">
            <a:extLst>
              <a:ext uri="{FF2B5EF4-FFF2-40B4-BE49-F238E27FC236}">
                <a16:creationId xmlns:a16="http://schemas.microsoft.com/office/drawing/2014/main" id="{74A8B050-1341-E322-EE63-86B954CBC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11557" flipH="1" flipV="1">
            <a:off x="10861808" y="3593540"/>
            <a:ext cx="1560191" cy="1019928"/>
          </a:xfrm>
          <a:custGeom>
            <a:avLst/>
            <a:gdLst>
              <a:gd name="connsiteX0" fmla="*/ 1560191 w 1560191"/>
              <a:gd name="connsiteY0" fmla="*/ 990889 h 1019928"/>
              <a:gd name="connsiteX1" fmla="*/ 1203921 w 1560191"/>
              <a:gd name="connsiteY1" fmla="*/ 1019928 h 1019928"/>
              <a:gd name="connsiteX2" fmla="*/ 1203488 w 1560191"/>
              <a:gd name="connsiteY2" fmla="*/ 1003983 h 1019928"/>
              <a:gd name="connsiteX3" fmla="*/ 1195436 w 1560191"/>
              <a:gd name="connsiteY3" fmla="*/ 886039 h 1019928"/>
              <a:gd name="connsiteX4" fmla="*/ 1123416 w 1560191"/>
              <a:gd name="connsiteY4" fmla="*/ 559864 h 1019928"/>
              <a:gd name="connsiteX5" fmla="*/ 893121 w 1560191"/>
              <a:gd name="connsiteY5" fmla="*/ 365664 h 1019928"/>
              <a:gd name="connsiteX6" fmla="*/ 480605 w 1560191"/>
              <a:gd name="connsiteY6" fmla="*/ 439334 h 1019928"/>
              <a:gd name="connsiteX7" fmla="*/ 309536 w 1560191"/>
              <a:gd name="connsiteY7" fmla="*/ 900639 h 1019928"/>
              <a:gd name="connsiteX8" fmla="*/ 307509 w 1560191"/>
              <a:gd name="connsiteY8" fmla="*/ 915185 h 1019928"/>
              <a:gd name="connsiteX9" fmla="*/ 0 w 1560191"/>
              <a:gd name="connsiteY9" fmla="*/ 794215 h 1019928"/>
              <a:gd name="connsiteX10" fmla="*/ 3078 w 1560191"/>
              <a:gd name="connsiteY10" fmla="*/ 777179 h 1019928"/>
              <a:gd name="connsiteX11" fmla="*/ 13243 w 1560191"/>
              <a:gd name="connsiteY11" fmla="*/ 720933 h 1019928"/>
              <a:gd name="connsiteX12" fmla="*/ 207037 w 1560191"/>
              <a:gd name="connsiteY12" fmla="*/ 208521 h 1019928"/>
              <a:gd name="connsiteX13" fmla="*/ 813573 w 1560191"/>
              <a:gd name="connsiteY13" fmla="*/ 2678 h 1019928"/>
              <a:gd name="connsiteX14" fmla="*/ 1220388 w 1560191"/>
              <a:gd name="connsiteY14" fmla="*/ 97826 h 1019928"/>
              <a:gd name="connsiteX15" fmla="*/ 1438546 w 1560191"/>
              <a:gd name="connsiteY15" fmla="*/ 330670 h 1019928"/>
              <a:gd name="connsiteX16" fmla="*/ 1550135 w 1560191"/>
              <a:gd name="connsiteY16" fmla="*/ 830672 h 1019928"/>
              <a:gd name="connsiteX17" fmla="*/ 1560191 w 1560191"/>
              <a:gd name="connsiteY17" fmla="*/ 990889 h 10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60191" h="1019928">
                <a:moveTo>
                  <a:pt x="1560191" y="990889"/>
                </a:moveTo>
                <a:lnTo>
                  <a:pt x="1203921" y="1019928"/>
                </a:lnTo>
                <a:cubicBezTo>
                  <a:pt x="1203777" y="1014613"/>
                  <a:pt x="1203632" y="1009298"/>
                  <a:pt x="1203488" y="1003983"/>
                </a:cubicBezTo>
                <a:cubicBezTo>
                  <a:pt x="1201699" y="960593"/>
                  <a:pt x="1199181" y="920101"/>
                  <a:pt x="1195436" y="886039"/>
                </a:cubicBezTo>
                <a:cubicBezTo>
                  <a:pt x="1180455" y="749790"/>
                  <a:pt x="1173802" y="646593"/>
                  <a:pt x="1123416" y="559864"/>
                </a:cubicBezTo>
                <a:cubicBezTo>
                  <a:pt x="1073030" y="473135"/>
                  <a:pt x="1000256" y="385752"/>
                  <a:pt x="893121" y="365664"/>
                </a:cubicBezTo>
                <a:cubicBezTo>
                  <a:pt x="785987" y="345576"/>
                  <a:pt x="577869" y="350172"/>
                  <a:pt x="480605" y="439334"/>
                </a:cubicBezTo>
                <a:cubicBezTo>
                  <a:pt x="383341" y="528496"/>
                  <a:pt x="337239" y="725831"/>
                  <a:pt x="309536" y="900639"/>
                </a:cubicBezTo>
                <a:lnTo>
                  <a:pt x="307509" y="915185"/>
                </a:lnTo>
                <a:lnTo>
                  <a:pt x="0" y="794215"/>
                </a:lnTo>
                <a:lnTo>
                  <a:pt x="3078" y="777179"/>
                </a:lnTo>
                <a:cubicBezTo>
                  <a:pt x="7894" y="758848"/>
                  <a:pt x="12710" y="740516"/>
                  <a:pt x="13243" y="720933"/>
                </a:cubicBezTo>
                <a:cubicBezTo>
                  <a:pt x="46632" y="525002"/>
                  <a:pt x="99569" y="327692"/>
                  <a:pt x="207037" y="208521"/>
                </a:cubicBezTo>
                <a:cubicBezTo>
                  <a:pt x="289877" y="125227"/>
                  <a:pt x="426222" y="-3290"/>
                  <a:pt x="813573" y="2678"/>
                </a:cubicBezTo>
                <a:cubicBezTo>
                  <a:pt x="988675" y="-13906"/>
                  <a:pt x="1112892" y="50050"/>
                  <a:pt x="1220388" y="97826"/>
                </a:cubicBezTo>
                <a:cubicBezTo>
                  <a:pt x="1284499" y="126320"/>
                  <a:pt x="1383588" y="208529"/>
                  <a:pt x="1438546" y="330670"/>
                </a:cubicBezTo>
                <a:cubicBezTo>
                  <a:pt x="1493504" y="452811"/>
                  <a:pt x="1527018" y="713152"/>
                  <a:pt x="1550135" y="830672"/>
                </a:cubicBezTo>
                <a:cubicBezTo>
                  <a:pt x="1550137" y="882760"/>
                  <a:pt x="1560189" y="938801"/>
                  <a:pt x="1560191" y="99088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8397E5D6-4D7F-0F66-888F-1883E75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895235" y="5115776"/>
            <a:ext cx="435910" cy="426568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854502"/>
              <a:gd name="connsiteY0" fmla="*/ 326 h 4679289"/>
              <a:gd name="connsiteX1" fmla="*/ 3964140 w 4854502"/>
              <a:gd name="connsiteY1" fmla="*/ 591130 h 4679289"/>
              <a:gd name="connsiteX2" fmla="*/ 4735908 w 4854502"/>
              <a:gd name="connsiteY2" fmla="*/ 1906232 h 4679289"/>
              <a:gd name="connsiteX3" fmla="*/ 4451030 w 4854502"/>
              <a:gd name="connsiteY3" fmla="*/ 3809413 h 4679289"/>
              <a:gd name="connsiteX4" fmla="*/ 1074535 w 4854502"/>
              <a:gd name="connsiteY4" fmla="*/ 4657562 h 4679289"/>
              <a:gd name="connsiteX5" fmla="*/ 33359 w 4854502"/>
              <a:gd name="connsiteY5" fmla="*/ 2995991 h 4679289"/>
              <a:gd name="connsiteX6" fmla="*/ 592137 w 4854502"/>
              <a:gd name="connsiteY6" fmla="*/ 806182 h 4679289"/>
              <a:gd name="connsiteX7" fmla="*/ 2649000 w 4854502"/>
              <a:gd name="connsiteY7" fmla="*/ 326 h 4679289"/>
              <a:gd name="connsiteX0" fmla="*/ 2615635 w 4821137"/>
              <a:gd name="connsiteY0" fmla="*/ 326 h 4679289"/>
              <a:gd name="connsiteX1" fmla="*/ 3930775 w 4821137"/>
              <a:gd name="connsiteY1" fmla="*/ 591130 h 4679289"/>
              <a:gd name="connsiteX2" fmla="*/ 4702543 w 4821137"/>
              <a:gd name="connsiteY2" fmla="*/ 1906232 h 4679289"/>
              <a:gd name="connsiteX3" fmla="*/ 4417665 w 4821137"/>
              <a:gd name="connsiteY3" fmla="*/ 3809413 h 4679289"/>
              <a:gd name="connsiteX4" fmla="*/ 1041170 w 4821137"/>
              <a:gd name="connsiteY4" fmla="*/ 4657562 h 4679289"/>
              <a:gd name="connsiteX5" fmla="*/ -6 w 4821137"/>
              <a:gd name="connsiteY5" fmla="*/ 2995991 h 4679289"/>
              <a:gd name="connsiteX6" fmla="*/ 2615635 w 4821137"/>
              <a:gd name="connsiteY6" fmla="*/ 326 h 4679289"/>
              <a:gd name="connsiteX0" fmla="*/ 1273592 w 4821137"/>
              <a:gd name="connsiteY0" fmla="*/ 509 h 4538208"/>
              <a:gd name="connsiteX1" fmla="*/ 3930775 w 4821137"/>
              <a:gd name="connsiteY1" fmla="*/ 450049 h 4538208"/>
              <a:gd name="connsiteX2" fmla="*/ 4702543 w 4821137"/>
              <a:gd name="connsiteY2" fmla="*/ 1765151 h 4538208"/>
              <a:gd name="connsiteX3" fmla="*/ 4417665 w 4821137"/>
              <a:gd name="connsiteY3" fmla="*/ 3668332 h 4538208"/>
              <a:gd name="connsiteX4" fmla="*/ 1041170 w 4821137"/>
              <a:gd name="connsiteY4" fmla="*/ 4516481 h 4538208"/>
              <a:gd name="connsiteX5" fmla="*/ -6 w 4821137"/>
              <a:gd name="connsiteY5" fmla="*/ 2854910 h 4538208"/>
              <a:gd name="connsiteX6" fmla="*/ 1273592 w 4821137"/>
              <a:gd name="connsiteY6" fmla="*/ 509 h 4538208"/>
              <a:gd name="connsiteX0" fmla="*/ 1273592 w 4748056"/>
              <a:gd name="connsiteY0" fmla="*/ 509 h 4616908"/>
              <a:gd name="connsiteX1" fmla="*/ 3930775 w 4748056"/>
              <a:gd name="connsiteY1" fmla="*/ 450049 h 4616908"/>
              <a:gd name="connsiteX2" fmla="*/ 4702543 w 4748056"/>
              <a:gd name="connsiteY2" fmla="*/ 1765151 h 4616908"/>
              <a:gd name="connsiteX3" fmla="*/ 4205529 w 4748056"/>
              <a:gd name="connsiteY3" fmla="*/ 4141576 h 4616908"/>
              <a:gd name="connsiteX4" fmla="*/ 1041170 w 4748056"/>
              <a:gd name="connsiteY4" fmla="*/ 4516481 h 4616908"/>
              <a:gd name="connsiteX5" fmla="*/ -6 w 4748056"/>
              <a:gd name="connsiteY5" fmla="*/ 2854910 h 4616908"/>
              <a:gd name="connsiteX6" fmla="*/ 1273592 w 4748056"/>
              <a:gd name="connsiteY6" fmla="*/ 509 h 4616908"/>
              <a:gd name="connsiteX0" fmla="*/ 1273592 w 4733640"/>
              <a:gd name="connsiteY0" fmla="*/ 509 h 4686390"/>
              <a:gd name="connsiteX1" fmla="*/ 3930775 w 4733640"/>
              <a:gd name="connsiteY1" fmla="*/ 450049 h 4686390"/>
              <a:gd name="connsiteX2" fmla="*/ 4702543 w 4733640"/>
              <a:gd name="connsiteY2" fmla="*/ 1765151 h 4686390"/>
              <a:gd name="connsiteX3" fmla="*/ 4205529 w 4733640"/>
              <a:gd name="connsiteY3" fmla="*/ 4141576 h 4686390"/>
              <a:gd name="connsiteX4" fmla="*/ 1606488 w 4733640"/>
              <a:gd name="connsiteY4" fmla="*/ 4600718 h 4686390"/>
              <a:gd name="connsiteX5" fmla="*/ -6 w 4733640"/>
              <a:gd name="connsiteY5" fmla="*/ 2854910 h 4686390"/>
              <a:gd name="connsiteX6" fmla="*/ 1273592 w 4733640"/>
              <a:gd name="connsiteY6" fmla="*/ 509 h 468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3640" h="4686390">
                <a:moveTo>
                  <a:pt x="1273592" y="509"/>
                </a:moveTo>
                <a:cubicBezTo>
                  <a:pt x="1815358" y="-12501"/>
                  <a:pt x="3597772" y="225275"/>
                  <a:pt x="3930775" y="450049"/>
                </a:cubicBezTo>
                <a:cubicBezTo>
                  <a:pt x="4347970" y="891935"/>
                  <a:pt x="4462255" y="1014360"/>
                  <a:pt x="4702543" y="1765151"/>
                </a:cubicBezTo>
                <a:cubicBezTo>
                  <a:pt x="4787656" y="2347784"/>
                  <a:pt x="4721538" y="3668982"/>
                  <a:pt x="4205529" y="4141576"/>
                </a:cubicBezTo>
                <a:cubicBezTo>
                  <a:pt x="3689520" y="4614170"/>
                  <a:pt x="2307410" y="4815162"/>
                  <a:pt x="1606488" y="4600718"/>
                </a:cubicBezTo>
                <a:cubicBezTo>
                  <a:pt x="905566" y="4386274"/>
                  <a:pt x="111831" y="3484145"/>
                  <a:pt x="-6" y="2854910"/>
                </a:cubicBezTo>
                <a:cubicBezTo>
                  <a:pt x="262405" y="2078704"/>
                  <a:pt x="618462" y="401319"/>
                  <a:pt x="1273592" y="509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7" name="Freeform: Shape 1056">
            <a:extLst>
              <a:ext uri="{FF2B5EF4-FFF2-40B4-BE49-F238E27FC236}">
                <a16:creationId xmlns:a16="http://schemas.microsoft.com/office/drawing/2014/main" id="{CA434C8A-1FE7-78C7-2287-A4551C31C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024533">
            <a:off x="523220" y="5930891"/>
            <a:ext cx="1688483" cy="643827"/>
          </a:xfrm>
          <a:custGeom>
            <a:avLst/>
            <a:gdLst>
              <a:gd name="connsiteX0" fmla="*/ 136 w 1688483"/>
              <a:gd name="connsiteY0" fmla="*/ 370971 h 643827"/>
              <a:gd name="connsiteX1" fmla="*/ 29796 w 1688483"/>
              <a:gd name="connsiteY1" fmla="*/ 321031 h 643827"/>
              <a:gd name="connsiteX2" fmla="*/ 193494 w 1688483"/>
              <a:gd name="connsiteY2" fmla="*/ 0 h 643827"/>
              <a:gd name="connsiteX3" fmla="*/ 342419 w 1688483"/>
              <a:gd name="connsiteY3" fmla="*/ 41231 h 643827"/>
              <a:gd name="connsiteX4" fmla="*/ 1514785 w 1688483"/>
              <a:gd name="connsiteY4" fmla="*/ 356991 h 643827"/>
              <a:gd name="connsiteX5" fmla="*/ 1546388 w 1688483"/>
              <a:gd name="connsiteY5" fmla="*/ 365855 h 643827"/>
              <a:gd name="connsiteX6" fmla="*/ 1688483 w 1688483"/>
              <a:gd name="connsiteY6" fmla="*/ 643827 h 643827"/>
              <a:gd name="connsiteX7" fmla="*/ 1676562 w 1688483"/>
              <a:gd name="connsiteY7" fmla="*/ 642998 h 643827"/>
              <a:gd name="connsiteX8" fmla="*/ 647542 w 1688483"/>
              <a:gd name="connsiteY8" fmla="*/ 494202 h 643827"/>
              <a:gd name="connsiteX9" fmla="*/ 18901 w 1688483"/>
              <a:gd name="connsiteY9" fmla="*/ 385890 h 643827"/>
              <a:gd name="connsiteX10" fmla="*/ 136 w 1688483"/>
              <a:gd name="connsiteY10" fmla="*/ 370971 h 64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8483" h="643827">
                <a:moveTo>
                  <a:pt x="136" y="370971"/>
                </a:moveTo>
                <a:cubicBezTo>
                  <a:pt x="-1089" y="364364"/>
                  <a:pt x="5757" y="351920"/>
                  <a:pt x="29796" y="321031"/>
                </a:cubicBezTo>
                <a:lnTo>
                  <a:pt x="193494" y="0"/>
                </a:lnTo>
                <a:lnTo>
                  <a:pt x="342419" y="41231"/>
                </a:lnTo>
                <a:cubicBezTo>
                  <a:pt x="669643" y="131506"/>
                  <a:pt x="1200274" y="269712"/>
                  <a:pt x="1514785" y="356991"/>
                </a:cubicBezTo>
                <a:lnTo>
                  <a:pt x="1546388" y="365855"/>
                </a:lnTo>
                <a:lnTo>
                  <a:pt x="1688483" y="643827"/>
                </a:lnTo>
                <a:lnTo>
                  <a:pt x="1676562" y="642998"/>
                </a:lnTo>
                <a:cubicBezTo>
                  <a:pt x="1492444" y="628757"/>
                  <a:pt x="846083" y="561989"/>
                  <a:pt x="647542" y="494202"/>
                </a:cubicBezTo>
                <a:cubicBezTo>
                  <a:pt x="388059" y="448142"/>
                  <a:pt x="164605" y="426337"/>
                  <a:pt x="18901" y="385890"/>
                </a:cubicBezTo>
                <a:cubicBezTo>
                  <a:pt x="10657" y="378348"/>
                  <a:pt x="1361" y="377578"/>
                  <a:pt x="136" y="37097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2 | emanuel balanzategui | Flickr">
            <a:extLst>
              <a:ext uri="{FF2B5EF4-FFF2-40B4-BE49-F238E27FC236}">
                <a16:creationId xmlns:a16="http://schemas.microsoft.com/office/drawing/2014/main" id="{75556FE0-5715-D38B-66F8-4B69392AD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ustomShape 1"/>
          <p:cNvSpPr/>
          <p:nvPr/>
        </p:nvSpPr>
        <p:spPr>
          <a:xfrm>
            <a:off x="811416" y="970038"/>
            <a:ext cx="5452529" cy="35692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JE </a:t>
            </a:r>
            <a:endParaRPr lang="cs-CZ" sz="4800" b="1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PŘÍČINOU </a:t>
            </a:r>
            <a:endParaRPr lang="cs-CZ" sz="4800" b="1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ZMĚNY </a:t>
            </a:r>
            <a:endParaRPr lang="cs-CZ" sz="4800" b="1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KLIMATU?</a:t>
            </a:r>
            <a:endParaRPr lang="en-US" sz="4400" b="0" strike="noStrike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3668DF9-0FBC-2AEE-A797-FA5BFD1FDE1E}"/>
              </a:ext>
            </a:extLst>
          </p:cNvPr>
          <p:cNvSpPr txBox="1"/>
          <p:nvPr/>
        </p:nvSpPr>
        <p:spPr>
          <a:xfrm>
            <a:off x="1384918" y="1097611"/>
            <a:ext cx="885991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Jak je velká tuna </a:t>
            </a:r>
            <a:br>
              <a:rPr lang="cs-CZ" sz="4400" b="1" dirty="0"/>
            </a:br>
            <a:r>
              <a:rPr lang="cs-CZ" sz="4400" b="1" dirty="0"/>
              <a:t>oxidu uhličitého? 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Kdybychom ji </a:t>
            </a:r>
            <a:br>
              <a:rPr lang="cs-CZ" sz="4400" b="1" dirty="0"/>
            </a:br>
            <a:r>
              <a:rPr lang="cs-CZ" sz="4400" b="1" dirty="0"/>
              <a:t>stlačili do krychle, </a:t>
            </a:r>
          </a:p>
          <a:p>
            <a:pPr algn="ctr"/>
            <a:r>
              <a:rPr lang="cs-CZ" sz="4400" b="1" dirty="0"/>
              <a:t>bude mít rozměry </a:t>
            </a:r>
            <a:br>
              <a:rPr lang="cs-CZ" sz="4400" b="1" dirty="0"/>
            </a:br>
            <a:r>
              <a:rPr lang="cs-CZ" sz="4400" b="1" dirty="0"/>
              <a:t>8 x 8 x 8m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10BB67C-4714-1626-0EBF-B9221FF38A32}"/>
              </a:ext>
            </a:extLst>
          </p:cNvPr>
          <p:cNvGrpSpPr/>
          <p:nvPr/>
        </p:nvGrpSpPr>
        <p:grpSpPr>
          <a:xfrm>
            <a:off x="0" y="0"/>
            <a:ext cx="12514963" cy="6858000"/>
            <a:chOff x="-100711" y="0"/>
            <a:chExt cx="12514963" cy="68580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7C942D0-EEA5-A9B4-4827-C23571011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21"/>
            <a:stretch/>
          </p:blipFill>
          <p:spPr bwMode="auto">
            <a:xfrm>
              <a:off x="-100711" y="0"/>
              <a:ext cx="461264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8DD696D-E273-1ACB-392B-3AA9DED68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241" y="0"/>
              <a:ext cx="5143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B24032A-A2B9-3D64-1265-5A6D22EC47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2" r="23333"/>
            <a:stretch/>
          </p:blipFill>
          <p:spPr bwMode="auto">
            <a:xfrm>
              <a:off x="8032074" y="0"/>
              <a:ext cx="438217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49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4340E9FD-FE20-2731-5944-922D02FD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753" y="557148"/>
            <a:ext cx="8500790" cy="60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3EFEC6-0660-DAB3-FF69-2FF0828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17" y="566057"/>
            <a:ext cx="8523887" cy="60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C92C5-E630-EC15-FFB5-68B2DF883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/>
          <a:stretch/>
        </p:blipFill>
        <p:spPr bwMode="auto">
          <a:xfrm>
            <a:off x="20" y="-11728"/>
            <a:ext cx="12191980" cy="68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53306540-870A-7346-8CFF-A1B08DE5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003765" y="-11728"/>
            <a:ext cx="8188233" cy="686972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8739">
                <a:srgbClr val="000000">
                  <a:alpha val="43000"/>
                </a:srgbClr>
              </a:gs>
              <a:gs pos="60000">
                <a:srgbClr val="000000">
                  <a:alpha val="31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ustomShape 1"/>
          <p:cNvSpPr/>
          <p:nvPr/>
        </p:nvSpPr>
        <p:spPr>
          <a:xfrm>
            <a:off x="8275396" y="3355860"/>
            <a:ext cx="3845070" cy="298895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JE </a:t>
            </a:r>
            <a:r>
              <a:rPr lang="en-US" sz="4000" b="1" u="sng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SKUTEČNOU</a:t>
            </a:r>
            <a:r>
              <a:rPr lang="en-US" sz="4000" b="1" spc="-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PŘÍČINOU ZMĚNY KLIMATU?</a:t>
            </a:r>
            <a:endParaRPr lang="en-US" sz="4000" b="0" strike="noStrike" spc="-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7598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313C834-AA11-52E9-07CD-AC8E62DE5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02" y="1451084"/>
            <a:ext cx="2057400" cy="4572001"/>
          </a:xfrm>
          <a:prstGeom prst="rect">
            <a:avLst/>
          </a:prstGeom>
        </p:spPr>
      </p:pic>
      <p:pic>
        <p:nvPicPr>
          <p:cNvPr id="1026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5D6DAE80-2719-1C05-4429-8DB164BF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68" y="1333099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DE98C4D-0C9B-4954-009A-6CDA5DD835EB}"/>
              </a:ext>
            </a:extLst>
          </p:cNvPr>
          <p:cNvSpPr txBox="1"/>
          <p:nvPr/>
        </p:nvSpPr>
        <p:spPr>
          <a:xfrm>
            <a:off x="2535098" y="620087"/>
            <a:ext cx="7070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4800" b="1" spc="-1" dirty="0">
                <a:solidFill>
                  <a:srgbClr val="7030A0"/>
                </a:solidFill>
                <a:latin typeface="Calibri"/>
                <a:ea typeface="Calibri"/>
              </a:rPr>
              <a:t>DOPADY ZMĚNY KLIMATU</a:t>
            </a:r>
            <a:endParaRPr lang="cs-CZ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0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0E95A0-6792-19EC-F19A-448889EF2F67}"/>
              </a:ext>
            </a:extLst>
          </p:cNvPr>
          <p:cNvSpPr txBox="1"/>
          <p:nvPr/>
        </p:nvSpPr>
        <p:spPr>
          <a:xfrm>
            <a:off x="1953768" y="676656"/>
            <a:ext cx="828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strike="noStrike" spc="-1" dirty="0">
                <a:solidFill>
                  <a:srgbClr val="7030A0"/>
                </a:solidFill>
                <a:latin typeface="Calibri"/>
              </a:rPr>
              <a:t>Je pro vás klimatická změna téma?</a:t>
            </a:r>
            <a:endParaRPr lang="cs-CZ" sz="4000" b="1" strike="noStrike" spc="-1" dirty="0">
              <a:solidFill>
                <a:srgbClr val="7030A0"/>
              </a:solidFill>
              <a:latin typeface="Calibri"/>
              <a:ea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5E20AD-66DA-E843-AFA9-0B7FD27A585E}"/>
              </a:ext>
            </a:extLst>
          </p:cNvPr>
          <p:cNvSpPr txBox="1"/>
          <p:nvPr/>
        </p:nvSpPr>
        <p:spPr>
          <a:xfrm>
            <a:off x="5175308" y="3246017"/>
            <a:ext cx="198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NEBO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B4BD933-86F7-8523-89F2-26E2B3F598E7}"/>
              </a:ext>
            </a:extLst>
          </p:cNvPr>
          <p:cNvGrpSpPr/>
          <p:nvPr/>
        </p:nvGrpSpPr>
        <p:grpSpPr>
          <a:xfrm>
            <a:off x="1120458" y="1615095"/>
            <a:ext cx="3518309" cy="4833684"/>
            <a:chOff x="1120458" y="1615095"/>
            <a:chExt cx="3518309" cy="4833684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CF835C66-36F9-502B-A728-EE85FFC2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0458" y="2248540"/>
              <a:ext cx="1428081" cy="4200239"/>
            </a:xfrm>
            <a:prstGeom prst="rect">
              <a:avLst/>
            </a:prstGeom>
          </p:spPr>
        </p:pic>
        <p:sp>
          <p:nvSpPr>
            <p:cNvPr id="10" name="Řečová bublina: obdélníkový bublinový popisek se zakulacenými rohy 9">
              <a:extLst>
                <a:ext uri="{FF2B5EF4-FFF2-40B4-BE49-F238E27FC236}">
                  <a16:creationId xmlns:a16="http://schemas.microsoft.com/office/drawing/2014/main" id="{ADB717EA-C211-98EA-DA2A-D01DFED798C8}"/>
                </a:ext>
              </a:extLst>
            </p:cNvPr>
            <p:cNvSpPr/>
            <p:nvPr/>
          </p:nvSpPr>
          <p:spPr>
            <a:xfrm>
              <a:off x="2650950" y="1615095"/>
              <a:ext cx="1987817" cy="1277257"/>
            </a:xfrm>
            <a:prstGeom prst="wedgeRoundRectCallout">
              <a:avLst>
                <a:gd name="adj1" fmla="val -42008"/>
                <a:gd name="adj2" fmla="val 8295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 Black" panose="020B0A04020102020204" pitchFamily="34" charset="0"/>
                </a:rPr>
                <a:t>ANO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20CF28A0-86B1-5E11-7955-8BA5F20CB19E}"/>
              </a:ext>
            </a:extLst>
          </p:cNvPr>
          <p:cNvGrpSpPr/>
          <p:nvPr/>
        </p:nvGrpSpPr>
        <p:grpSpPr>
          <a:xfrm>
            <a:off x="7553235" y="1609911"/>
            <a:ext cx="3763871" cy="4819355"/>
            <a:chOff x="7553235" y="1609911"/>
            <a:chExt cx="3763871" cy="4819355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69D57BC0-F992-8B0E-5F33-081A92518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789895" y="2096752"/>
              <a:ext cx="1527211" cy="4332514"/>
            </a:xfrm>
            <a:prstGeom prst="rect">
              <a:avLst/>
            </a:prstGeom>
          </p:spPr>
        </p:pic>
        <p:sp>
          <p:nvSpPr>
            <p:cNvPr id="12" name="Řečová bublina: obdélníkový bublinový popisek se zakulacenými rohy 11">
              <a:extLst>
                <a:ext uri="{FF2B5EF4-FFF2-40B4-BE49-F238E27FC236}">
                  <a16:creationId xmlns:a16="http://schemas.microsoft.com/office/drawing/2014/main" id="{870B3042-F2C8-E692-1DED-B10700C4F46D}"/>
                </a:ext>
              </a:extLst>
            </p:cNvPr>
            <p:cNvSpPr/>
            <p:nvPr/>
          </p:nvSpPr>
          <p:spPr>
            <a:xfrm flipH="1">
              <a:off x="7553235" y="1609911"/>
              <a:ext cx="2050868" cy="1277257"/>
            </a:xfrm>
            <a:prstGeom prst="wedgeRoundRectCallout">
              <a:avLst>
                <a:gd name="adj1" fmla="val -42008"/>
                <a:gd name="adj2" fmla="val 82955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6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569665" y="627189"/>
            <a:ext cx="9249314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800" b="1" spc="-1" dirty="0">
                <a:solidFill>
                  <a:srgbClr val="7030A0"/>
                </a:solidFill>
                <a:latin typeface="Calibri"/>
                <a:ea typeface="Calibri"/>
              </a:rPr>
              <a:t>DOPADY ZMĚNY KLIMATU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9E31E8-47AD-815F-A81A-A2CD9D1F8A8B}"/>
              </a:ext>
            </a:extLst>
          </p:cNvPr>
          <p:cNvSpPr txBox="1"/>
          <p:nvPr/>
        </p:nvSpPr>
        <p:spPr>
          <a:xfrm>
            <a:off x="400050" y="1781175"/>
            <a:ext cx="11344275" cy="388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Rozdělte se do týmů, v každém týmu bude jeden pracovní list a jedna fixa na tabuli.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Určete dle informací, které už máte, </a:t>
            </a:r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lze zařadit mezi dopady změny klimatu a na co změna klimatu vliv naopak nemá.</a:t>
            </a: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cs-CZ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splnění úkolu máte 5 minut.</a:t>
            </a: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550001" y="568196"/>
            <a:ext cx="9249314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800" b="1" spc="-1" dirty="0">
                <a:solidFill>
                  <a:srgbClr val="7030A0"/>
                </a:solidFill>
                <a:latin typeface="Calibri"/>
                <a:ea typeface="Calibri"/>
              </a:rPr>
              <a:t>DOPADY ZMĚNY KLIMATU (IPCC)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19E31E8-47AD-815F-A81A-A2CD9D1F8A8B}"/>
              </a:ext>
            </a:extLst>
          </p:cNvPr>
          <p:cNvSpPr txBox="1"/>
          <p:nvPr/>
        </p:nvSpPr>
        <p:spPr>
          <a:xfrm>
            <a:off x="423862" y="1398356"/>
            <a:ext cx="1134427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̶"/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celosvětové teploty – globální oteplení a posun ročních období.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̶"/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Tání sněhové pokrývky, ledovců a zvyšování hladin 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moří a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oceánů.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̶"/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Nevratné změny ekosystémů (bělení a odumírání korálů, usychání stromů v důsledku sucha, dostupnost a ztráta kvality půdy, okyselování oceánů ad.). 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̶"/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Migrace živočišných druhů a ztráta druhové pestrosti (cca ½ druhů organismů se posunula směrem k pólům nebo do vyšších nadmořských výšek, další vyhynuly).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̶"/>
            </a:pP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Změny koloběhu vody a srážkového režimu – nedostatek pitné vody a vody obecně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̶"/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Extrémní výkyvy a projevy počasí (sucha, záplavy, cyklóny, požáry, tornáda ad.).</a:t>
            </a:r>
          </a:p>
        </p:txBody>
      </p:sp>
    </p:spTree>
    <p:extLst>
      <p:ext uri="{BB962C8B-B14F-4D97-AF65-F5344CB8AC3E}">
        <p14:creationId xmlns:p14="http://schemas.microsoft.com/office/powerpoint/2010/main" val="41151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471343" y="715680"/>
            <a:ext cx="9249314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endParaRPr lang="cs-CZ" sz="4800" b="0" strike="noStrike" spc="-1" dirty="0">
              <a:latin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997A24-CADC-B721-6A1E-2A75C2C7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26344" cy="403082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209EBE-3D16-D1CD-8608-9C968026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344" y="0"/>
            <a:ext cx="3436807" cy="40308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8489286-D963-1D13-083D-27A99443E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304" y="-19402"/>
            <a:ext cx="3218696" cy="40502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08D1061A-C5BF-653F-25B8-8AF3151E2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024" y="0"/>
            <a:ext cx="3178580" cy="42428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0BFBAC8-981D-1579-20F2-9B2C87BC9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153" y="3013788"/>
            <a:ext cx="3210790" cy="384421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78869B-AF9C-99E8-8EAB-45D92B7D7E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3172" y="2985608"/>
            <a:ext cx="3436808" cy="387239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BCF629E-F13A-369B-8604-6E028F64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604" y="3013147"/>
            <a:ext cx="3564959" cy="384485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29050D2-72A9-9BAC-F90A-F09432BBA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8411" y="3013147"/>
            <a:ext cx="3213742" cy="38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187346" y="655102"/>
            <a:ext cx="9769681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/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Pociťujeme změnu klimatu i my v ČR?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BE0BC1A-D28B-6046-62B3-20CB2B4ACB8C}"/>
              </a:ext>
            </a:extLst>
          </p:cNvPr>
          <p:cNvGrpSpPr/>
          <p:nvPr/>
        </p:nvGrpSpPr>
        <p:grpSpPr>
          <a:xfrm>
            <a:off x="631995" y="1485262"/>
            <a:ext cx="11322105" cy="5008695"/>
            <a:chOff x="631995" y="1485262"/>
            <a:chExt cx="11322105" cy="5008695"/>
          </a:xfrm>
        </p:grpSpPr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1D4DA3E9-6E0C-FC7B-4A8C-62156FDEB549}"/>
                </a:ext>
              </a:extLst>
            </p:cNvPr>
            <p:cNvSpPr txBox="1"/>
            <p:nvPr/>
          </p:nvSpPr>
          <p:spPr>
            <a:xfrm>
              <a:off x="631995" y="1692643"/>
              <a:ext cx="8504882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cs-CZ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Nejteplejších 9 let </a:t>
              </a:r>
              <a:r>
                <a:rPr lang="cs-CZ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(od počátku měření) jsme v ČR zažili právě v posledním desetiletí.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cs-CZ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Česká republika oteplila za posledních 60 let </a:t>
              </a:r>
              <a:b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cs-CZ" sz="32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 více jak dva stupně</a:t>
              </a: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Zatímco </a:t>
              </a:r>
              <a:r>
                <a:rPr lang="cs-CZ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svět se oteplil </a:t>
              </a: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 průměru o 1 </a:t>
              </a: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</a:t>
              </a: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C.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cs-CZ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ČR, podobně jako některé další státy Evropy, se tak </a:t>
              </a:r>
              <a:r>
                <a:rPr lang="cs-CZ" sz="32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otepluje 2 x rychleji </a:t>
              </a:r>
              <a:r>
                <a:rPr lang="cs-CZ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než celý svět.</a:t>
              </a:r>
            </a:p>
            <a:p>
              <a:endParaRPr lang="cs-CZ" dirty="0"/>
            </a:p>
          </p:txBody>
        </p: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EF5EDA47-C673-0736-530A-9733B1322747}"/>
                </a:ext>
              </a:extLst>
            </p:cNvPr>
            <p:cNvGrpSpPr/>
            <p:nvPr/>
          </p:nvGrpSpPr>
          <p:grpSpPr>
            <a:xfrm>
              <a:off x="8629065" y="1485262"/>
              <a:ext cx="3325035" cy="4615470"/>
              <a:chOff x="8503937" y="1241659"/>
              <a:chExt cx="3325035" cy="4615470"/>
            </a:xfrm>
          </p:grpSpPr>
          <p:pic>
            <p:nvPicPr>
              <p:cNvPr id="8" name="Obrázek 7">
                <a:extLst>
                  <a:ext uri="{FF2B5EF4-FFF2-40B4-BE49-F238E27FC236}">
                    <a16:creationId xmlns:a16="http://schemas.microsoft.com/office/drawing/2014/main" id="{8C650E0B-71D8-07B6-AD87-7B35E1ED7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3937" y="1241659"/>
                <a:ext cx="2815437" cy="4615470"/>
              </a:xfrm>
              <a:prstGeom prst="rect">
                <a:avLst/>
              </a:prstGeom>
            </p:spPr>
          </p:pic>
          <p:pic>
            <p:nvPicPr>
              <p:cNvPr id="4" name="Obrázek 3">
                <a:extLst>
                  <a:ext uri="{FF2B5EF4-FFF2-40B4-BE49-F238E27FC236}">
                    <a16:creationId xmlns:a16="http://schemas.microsoft.com/office/drawing/2014/main" id="{D67CEFF2-29B9-D632-1602-E9A9D73C2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0373458" y="2136965"/>
                <a:ext cx="1455514" cy="37201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038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3EFEC6-0660-DAB3-FF69-2FF0828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444" y="525359"/>
            <a:ext cx="8281076" cy="603907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858AC54-5365-E86A-735F-277E9B1E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79923" y="2123669"/>
            <a:ext cx="1384826" cy="37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4419BB-9E47-A432-4252-1314DA5E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89" y="521208"/>
            <a:ext cx="8641919" cy="60624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C590CF4-5FA0-5137-351C-0400CA975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88847" y="1905179"/>
            <a:ext cx="1556794" cy="40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40E9FD-FE20-2731-5944-922D02FD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044" y="575435"/>
            <a:ext cx="8494879" cy="6007135"/>
          </a:xfrm>
          <a:prstGeom prst="rect">
            <a:avLst/>
          </a:prstGeom>
        </p:spPr>
      </p:pic>
      <p:pic>
        <p:nvPicPr>
          <p:cNvPr id="3" name="Picture 2" descr="Více než 165.600 stock fotografií, snímků a obrázků bez autorských poplatků  na téma Teploměr - iStock">
            <a:extLst>
              <a:ext uri="{FF2B5EF4-FFF2-40B4-BE49-F238E27FC236}">
                <a16:creationId xmlns:a16="http://schemas.microsoft.com/office/drawing/2014/main" id="{E1D8F012-95D6-1829-36D2-AD8F7FE97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1" r="32766" b="3661"/>
          <a:stretch/>
        </p:blipFill>
        <p:spPr bwMode="auto">
          <a:xfrm>
            <a:off x="495109" y="1873883"/>
            <a:ext cx="1356872" cy="412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340E9FD-FE20-2731-5944-922D02FD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08" y="557148"/>
            <a:ext cx="8494879" cy="6007135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8E7662F-7C1C-F419-A8BE-ECCE524C054E}"/>
              </a:ext>
            </a:extLst>
          </p:cNvPr>
          <p:cNvSpPr/>
          <p:nvPr/>
        </p:nvSpPr>
        <p:spPr>
          <a:xfrm>
            <a:off x="4726004" y="2136808"/>
            <a:ext cx="1302619" cy="269508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3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149376-9DD3-9B57-E982-E2335EE7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82" y="1"/>
            <a:ext cx="3180917" cy="41549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EF82A38-7A26-0AEE-E9A3-25D9EDA1D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6" y="4154032"/>
            <a:ext cx="4406832" cy="24255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436ABB5-A9DD-FF19-601D-E683E37DD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204" y="0"/>
            <a:ext cx="3582913" cy="41540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0AA282-CF30-3B3A-6195-DD6B4F7F6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086" y="-2"/>
            <a:ext cx="3731500" cy="415403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5C6339-1638-D769-6856-03A8CBF6D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999" y="4154029"/>
            <a:ext cx="3180916" cy="24255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3F4E379-3A03-1557-4AB2-533BF82B5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817" y="0"/>
            <a:ext cx="2975960" cy="417466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D7C7E30-FD03-B3CB-EF87-64D737A13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468" y="4154028"/>
            <a:ext cx="3731501" cy="24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BE0083-25A0-2E5F-337C-506ADCE2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" y="508998"/>
            <a:ext cx="11740896" cy="60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471343" y="715680"/>
            <a:ext cx="9249314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800" b="1" spc="-1" dirty="0">
                <a:solidFill>
                  <a:srgbClr val="7030A0"/>
                </a:solidFill>
                <a:latin typeface="Calibri"/>
                <a:ea typeface="Calibri"/>
              </a:rPr>
              <a:t>CO SI MYSLÍM O ZMĚNĚ KLIMATU?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8C4C3C9B-871F-B306-F6E6-8A0B0CD6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94" y="1467464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A53A4-A612-E266-ABD7-A46994B2F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93" y="1657350"/>
            <a:ext cx="1957353" cy="4186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56DE11-C4F0-DFBA-9C04-4919F2429523}"/>
              </a:ext>
            </a:extLst>
          </p:cNvPr>
          <p:cNvSpPr txBox="1"/>
          <p:nvPr/>
        </p:nvSpPr>
        <p:spPr>
          <a:xfrm>
            <a:off x="668594" y="596767"/>
            <a:ext cx="10923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Co je skutečnou příčinou změny klimatu?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45C351-6F83-9C9E-0B6C-19B4C76A0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195" y="1427764"/>
            <a:ext cx="9150316" cy="51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B764EAC-CF42-19C3-B97A-60B7C012B02B}"/>
              </a:ext>
            </a:extLst>
          </p:cNvPr>
          <p:cNvSpPr txBox="1"/>
          <p:nvPr/>
        </p:nvSpPr>
        <p:spPr>
          <a:xfrm>
            <a:off x="3092917" y="616017"/>
            <a:ext cx="600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Člověk jako spotřebitel</a:t>
            </a:r>
          </a:p>
        </p:txBody>
      </p:sp>
      <p:sp>
        <p:nvSpPr>
          <p:cNvPr id="132" name="CustomShape 1"/>
          <p:cNvSpPr/>
          <p:nvPr/>
        </p:nvSpPr>
        <p:spPr>
          <a:xfrm>
            <a:off x="1873800" y="640440"/>
            <a:ext cx="8098560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strike="noStrike" spc="-1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endParaRPr lang="cs-CZ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6000" b="0" strike="noStrike" spc="-1">
              <a:latin typeface="Arial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8E58EDA-C6D8-3D7E-43CF-E1FAF2F0380E}"/>
              </a:ext>
            </a:extLst>
          </p:cNvPr>
          <p:cNvGrpSpPr/>
          <p:nvPr/>
        </p:nvGrpSpPr>
        <p:grpSpPr>
          <a:xfrm>
            <a:off x="354036" y="520920"/>
            <a:ext cx="11210602" cy="6058080"/>
            <a:chOff x="354036" y="520920"/>
            <a:chExt cx="11210602" cy="6058080"/>
          </a:xfrm>
        </p:grpSpPr>
        <p:pic>
          <p:nvPicPr>
            <p:cNvPr id="131" name="Picture 4" descr="Image result for needs"/>
            <p:cNvPicPr/>
            <p:nvPr/>
          </p:nvPicPr>
          <p:blipFill>
            <a:blip r:embed="rId3"/>
            <a:stretch/>
          </p:blipFill>
          <p:spPr>
            <a:xfrm>
              <a:off x="1379160" y="520920"/>
              <a:ext cx="9087480" cy="6058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A082895-5DB3-7395-9AB8-151561B48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4018" y="2283566"/>
              <a:ext cx="1940620" cy="4053514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45670B50-4706-5D78-120B-19F3FB66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036" y="520920"/>
              <a:ext cx="2017367" cy="409617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873800" y="640440"/>
            <a:ext cx="8098560" cy="83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strike="noStrike" spc="-1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endParaRPr lang="cs-CZ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6000" b="0" strike="noStrike" spc="-1">
              <a:latin typeface="Arial"/>
            </a:endParaRPr>
          </a:p>
        </p:txBody>
      </p:sp>
      <p:pic>
        <p:nvPicPr>
          <p:cNvPr id="134" name="Picture 2" descr="Image result for needs"/>
          <p:cNvPicPr/>
          <p:nvPr/>
        </p:nvPicPr>
        <p:blipFill>
          <a:blip r:embed="rId3"/>
          <a:srcRect l="7317" r="3795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756DE11-C4F0-DFBA-9C04-4919F2429523}"/>
              </a:ext>
            </a:extLst>
          </p:cNvPr>
          <p:cNvSpPr txBox="1"/>
          <p:nvPr/>
        </p:nvSpPr>
        <p:spPr>
          <a:xfrm>
            <a:off x="3622306" y="596767"/>
            <a:ext cx="6006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Potřeba a spotřeba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89B10FB-0874-DA0F-D0B3-196A3103313B}"/>
              </a:ext>
            </a:extLst>
          </p:cNvPr>
          <p:cNvSpPr txBox="1"/>
          <p:nvPr/>
        </p:nvSpPr>
        <p:spPr>
          <a:xfrm>
            <a:off x="800100" y="1350762"/>
            <a:ext cx="1049655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Potřeba je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zjednodušeně řečeno, 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projevem nedostatku něčeho.</a:t>
            </a: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 potřeby 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mění s denní dobou, věkem,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místem, kde žijeme …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své potřeby naplňujeme, 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cítíme se šťastní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Jednou ze základních potřeb </a:t>
            </a: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tedy jejich uspokojování.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Své potřeby uspokojujeme skrze spotřebu.</a:t>
            </a:r>
            <a:endParaRPr lang="cs-CZ" sz="2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Spotřebu ovlivňují naše možnosti.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nich si vybíráme, co všechno budeme spotřebovávat. </a:t>
            </a:r>
            <a:endParaRPr lang="cs-CZ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EA0782-43E4-CA1B-A421-55F65C3DE481}"/>
              </a:ext>
            </a:extLst>
          </p:cNvPr>
          <p:cNvSpPr txBox="1"/>
          <p:nvPr/>
        </p:nvSpPr>
        <p:spPr>
          <a:xfrm>
            <a:off x="2045109" y="616432"/>
            <a:ext cx="8101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Co má vliv na naši spotřebu?</a:t>
            </a:r>
          </a:p>
        </p:txBody>
      </p:sp>
      <p:pic>
        <p:nvPicPr>
          <p:cNvPr id="3076" name="Picture 4" descr="7 Reasons Why Brands Matter - GDR">
            <a:extLst>
              <a:ext uri="{FF2B5EF4-FFF2-40B4-BE49-F238E27FC236}">
                <a16:creationId xmlns:a16="http://schemas.microsoft.com/office/drawing/2014/main" id="{76A9D2E7-FE60-D91B-73A1-968E86A21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96" y="535106"/>
            <a:ext cx="9686405" cy="60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7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990720" y="1085760"/>
            <a:ext cx="10209960" cy="4469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Dostali jsme se do fáze, kdy se spotřeba stala de facto novou potřebou. </a:t>
            </a: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Tuto „spotřebu pro spotřebu“ nazýváme </a:t>
            </a:r>
            <a:r>
              <a:rPr lang="cs-CZ" sz="4800" b="1" spc="-1" dirty="0" err="1">
                <a:solidFill>
                  <a:srgbClr val="7030A0"/>
                </a:solidFill>
                <a:latin typeface="Calibri"/>
              </a:rPr>
              <a:t>hyperkonzumem</a:t>
            </a: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75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259479" y="703152"/>
            <a:ext cx="7673041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Co vše obnáší naše spotřeba?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15493B0D-85B5-80F2-F7E9-03ADC973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44" y="1399032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CAF9A1-41FB-A493-CF83-6730D89F3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51533" y="1465864"/>
            <a:ext cx="2097405" cy="457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470312-FECC-20A9-65AD-D5311F67F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938" y="1388568"/>
            <a:ext cx="1941081" cy="4649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4" descr="Image result for pencil"/>
          <p:cNvPicPr/>
          <p:nvPr/>
        </p:nvPicPr>
        <p:blipFill>
          <a:blip r:embed="rId3"/>
          <a:stretch/>
        </p:blipFill>
        <p:spPr>
          <a:xfrm>
            <a:off x="1105560" y="687600"/>
            <a:ext cx="9810000" cy="464760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5172120" y="1041480"/>
            <a:ext cx="3371040" cy="100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60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56 km</a:t>
            </a:r>
            <a:endParaRPr lang="cs-CZ" sz="6000" b="0" strike="noStrike" spc="-1" dirty="0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486320" y="4827960"/>
            <a:ext cx="4285440" cy="100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60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45 000 slov</a:t>
            </a:r>
            <a:endParaRPr lang="cs-CZ" sz="6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8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723960" y="713160"/>
            <a:ext cx="11296080" cy="542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cs-CZ" sz="4000" b="1" strike="noStrike" spc="-1" dirty="0">
                <a:solidFill>
                  <a:srgbClr val="7030A0"/>
                </a:solidFill>
                <a:latin typeface="Arial"/>
                <a:ea typeface="Arial"/>
              </a:rPr>
              <a:t>1) Umíš říct, z jakých materiálů se předmět skládá, z čeho je vyroben?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cs-CZ" sz="4000" b="1" strike="noStrike" spc="-1" dirty="0">
                <a:solidFill>
                  <a:srgbClr val="7030A0"/>
                </a:solidFill>
                <a:latin typeface="Arial"/>
                <a:ea typeface="Arial"/>
              </a:rPr>
              <a:t>2) Umíš vyjmenovat, co vše je potřeba k jeho vyrobení? 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99"/>
              </a:spcAft>
            </a:pPr>
            <a:r>
              <a:rPr lang="cs-CZ" sz="4000" b="1" strike="noStrike" spc="-1" dirty="0">
                <a:solidFill>
                  <a:srgbClr val="7030A0"/>
                </a:solidFill>
                <a:latin typeface="Arial"/>
                <a:ea typeface="Arial"/>
              </a:rPr>
              <a:t>3) Víš, odkud předmět zhruba pochází, nebo přímo kde byl vyroben?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1" strike="noStrike" spc="-1" dirty="0">
                <a:solidFill>
                  <a:srgbClr val="7030A0"/>
                </a:solidFill>
                <a:latin typeface="Arial"/>
                <a:ea typeface="Arial"/>
              </a:rPr>
              <a:t>4) Víš, kam předmět vyhodit po jeho upotřebení, kam putuje?</a:t>
            </a:r>
            <a:endParaRPr lang="cs-CZ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702000" y="803520"/>
            <a:ext cx="10790640" cy="55385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43040" indent="-74232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AutoNum type="arabicParenR"/>
            </a:pPr>
            <a:r>
              <a:rPr lang="cs-CZ" sz="3600" b="1" strike="noStrike" spc="-1" dirty="0">
                <a:latin typeface="Arial"/>
                <a:ea typeface="Arial"/>
              </a:rPr>
              <a:t>dřevo a tuha (grafit), potisk, barva (lak), guma, hliník</a:t>
            </a:r>
            <a:endParaRPr lang="cs-CZ" sz="3600" b="0" strike="noStrike" spc="-1" dirty="0">
              <a:latin typeface="Arial"/>
            </a:endParaRPr>
          </a:p>
          <a:p>
            <a:pPr marL="743040" indent="-74232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AutoNum type="arabicParenR"/>
            </a:pPr>
            <a:r>
              <a:rPr lang="cs-CZ" sz="3600" b="1" strike="noStrike" spc="-1" dirty="0">
                <a:latin typeface="Arial"/>
                <a:ea typeface="Arial"/>
              </a:rPr>
              <a:t>přírodní zdroje – suroviny (půda, strom, les, kaučuk ...), lidská práce, kapitál (lesnické stroje, továrny, peníze), doprava</a:t>
            </a:r>
            <a:endParaRPr lang="cs-CZ" sz="3600" b="0" strike="noStrike" spc="-1" dirty="0">
              <a:latin typeface="Arial"/>
            </a:endParaRPr>
          </a:p>
          <a:p>
            <a:pPr marL="743040" indent="-74232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AutoNum type="arabicParenR"/>
            </a:pPr>
            <a:r>
              <a:rPr lang="cs-CZ" sz="3600" b="1" strike="noStrike" spc="-1" dirty="0">
                <a:latin typeface="Arial"/>
                <a:ea typeface="Arial"/>
              </a:rPr>
              <a:t>Je tam napsáno? pravděpodobně ČR </a:t>
            </a:r>
            <a:br>
              <a:rPr dirty="0"/>
            </a:br>
            <a:r>
              <a:rPr lang="cs-CZ" sz="3600" b="1" strike="noStrike" spc="-1" dirty="0">
                <a:latin typeface="Arial"/>
                <a:ea typeface="Arial"/>
              </a:rPr>
              <a:t>(KOH-I-NOOR), nebo Čína (více jak 50%)</a:t>
            </a:r>
            <a:endParaRPr lang="cs-CZ" sz="3600" b="0" strike="noStrike" spc="-1" dirty="0">
              <a:latin typeface="Arial"/>
            </a:endParaRPr>
          </a:p>
          <a:p>
            <a:pPr marL="743040" indent="-74232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Arial"/>
              <a:buAutoNum type="arabicParenR"/>
            </a:pPr>
            <a:r>
              <a:rPr lang="cs-CZ" sz="3600" b="1" strike="noStrike" spc="-1" dirty="0">
                <a:latin typeface="Arial"/>
                <a:ea typeface="Arial"/>
              </a:rPr>
              <a:t>směsný odpad &gt; skládka - rozkládá se roky, spalovna &gt; shoří</a:t>
            </a:r>
            <a:endParaRPr lang="cs-CZ" sz="3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">
            <a:extLst>
              <a:ext uri="{FF2B5EF4-FFF2-40B4-BE49-F238E27FC236}">
                <a16:creationId xmlns:a16="http://schemas.microsoft.com/office/drawing/2014/main" id="{067199C3-D772-E9E2-237E-901305922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20" y="534322"/>
            <a:ext cx="8385927" cy="60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CustomShape 1"/>
          <p:cNvSpPr/>
          <p:nvPr/>
        </p:nvSpPr>
        <p:spPr>
          <a:xfrm>
            <a:off x="6194716" y="739978"/>
            <a:ext cx="5334930" cy="51782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b">
            <a:normAutofit/>
          </a:bodyPr>
          <a:lstStyle/>
          <a:p>
            <a:pPr marL="720" algn="ctr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>
                <a:srgbClr val="000000"/>
              </a:buClr>
            </a:pP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Na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vše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,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co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vyrábíme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b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</a:b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a co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tedy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i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spotřebováváme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,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potřebujeme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energii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.</a:t>
            </a:r>
            <a:endParaRPr lang="cs-CZ" sz="4800" b="1" spc="-1" dirty="0">
              <a:solidFill>
                <a:srgbClr val="7030A0"/>
              </a:solidFill>
              <a:latin typeface="Calibri"/>
              <a:ea typeface="Calibri"/>
            </a:endParaRPr>
          </a:p>
          <a:p>
            <a:pPr marL="720" algn="ctr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>
                <a:srgbClr val="000000"/>
              </a:buClr>
            </a:pPr>
            <a:endParaRPr lang="cs-CZ" sz="4800" b="1" spc="-1" dirty="0">
              <a:solidFill>
                <a:srgbClr val="7030A0"/>
              </a:solidFill>
              <a:latin typeface="Calibri"/>
              <a:ea typeface="Calibri"/>
            </a:endParaRPr>
          </a:p>
          <a:p>
            <a:pPr marL="720" algn="ctr">
              <a:lnSpc>
                <a:spcPct val="90000"/>
              </a:lnSpc>
              <a:spcBef>
                <a:spcPct val="0"/>
              </a:spcBef>
              <a:spcAft>
                <a:spcPts val="1199"/>
              </a:spcAft>
              <a:buClr>
                <a:srgbClr val="000000"/>
              </a:buClr>
            </a:pP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Spoustu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 </a:t>
            </a:r>
            <a:r>
              <a:rPr lang="en-US" sz="4800" b="1" spc="-1" dirty="0" err="1">
                <a:solidFill>
                  <a:srgbClr val="7030A0"/>
                </a:solidFill>
                <a:latin typeface="Calibri"/>
                <a:ea typeface="Calibri"/>
              </a:rPr>
              <a:t>energie</a:t>
            </a:r>
            <a:r>
              <a:rPr lang="en-US" sz="4800" b="1" spc="-1" dirty="0">
                <a:solidFill>
                  <a:srgbClr val="7030A0"/>
                </a:solidFill>
                <a:latin typeface="Calibri"/>
                <a:ea typeface="Calibri"/>
              </a:rPr>
              <a:t>!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D0AB69-1268-9367-A7B2-A1E2B782E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3" b="3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1ED4883-9271-2435-705E-C7D1FB53E655}"/>
              </a:ext>
            </a:extLst>
          </p:cNvPr>
          <p:cNvSpPr txBox="1"/>
          <p:nvPr/>
        </p:nvSpPr>
        <p:spPr>
          <a:xfrm>
            <a:off x="2350008" y="1900582"/>
            <a:ext cx="189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/>
              <a:t>kWh</a:t>
            </a:r>
          </a:p>
        </p:txBody>
      </p:sp>
    </p:spTree>
    <p:extLst>
      <p:ext uri="{BB962C8B-B14F-4D97-AF65-F5344CB8AC3E}">
        <p14:creationId xmlns:p14="http://schemas.microsoft.com/office/powerpoint/2010/main" val="15084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8900" y="1165228"/>
            <a:ext cx="7871426" cy="5416547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509821" y="558057"/>
            <a:ext cx="1168217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Spotřeba energetických zdrojů ve světě (1850-2022)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0" name="Rectangle 1091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>
            <a:extLst>
              <a:ext uri="{FF2B5EF4-FFF2-40B4-BE49-F238E27FC236}">
                <a16:creationId xmlns:a16="http://schemas.microsoft.com/office/drawing/2014/main" id="{55E15142-C692-27A5-1820-2EFE546B4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99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1" name="Rectangle 109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297C85-7FA3-998B-778A-6018EC95160A}"/>
              </a:ext>
            </a:extLst>
          </p:cNvPr>
          <p:cNvSpPr txBox="1"/>
          <p:nvPr/>
        </p:nvSpPr>
        <p:spPr>
          <a:xfrm>
            <a:off x="349944" y="466952"/>
            <a:ext cx="4304354" cy="6391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1950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2000 jaderných elektráren</a:t>
            </a:r>
          </a:p>
        </p:txBody>
      </p:sp>
      <p:sp>
        <p:nvSpPr>
          <p:cNvPr id="1102" name="Rectangle 1095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D2554C-8A5B-F231-CB6F-F900513A3F06}"/>
              </a:ext>
            </a:extLst>
          </p:cNvPr>
          <p:cNvSpPr txBox="1"/>
          <p:nvPr/>
        </p:nvSpPr>
        <p:spPr>
          <a:xfrm>
            <a:off x="8113282" y="465648"/>
            <a:ext cx="3848517" cy="6391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60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12 000 jaderných elektráren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6000" b="1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60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2023</a:t>
            </a:r>
            <a:r>
              <a:rPr lang="en-US" sz="60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C4A52FE6-AA7F-1989-49FC-19D4F9B3F015}"/>
              </a:ext>
            </a:extLst>
          </p:cNvPr>
          <p:cNvSpPr/>
          <p:nvPr/>
        </p:nvSpPr>
        <p:spPr>
          <a:xfrm>
            <a:off x="967227" y="1614658"/>
            <a:ext cx="500743" cy="204651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FF37CFBF-B637-6815-8FCB-FD1EE4B8AA71}"/>
              </a:ext>
            </a:extLst>
          </p:cNvPr>
          <p:cNvSpPr/>
          <p:nvPr/>
        </p:nvSpPr>
        <p:spPr>
          <a:xfrm flipH="1" flipV="1">
            <a:off x="10724030" y="3236629"/>
            <a:ext cx="500743" cy="2046514"/>
          </a:xfrm>
          <a:prstGeom prst="downArrow">
            <a:avLst/>
          </a:prstGeom>
          <a:solidFill>
            <a:srgbClr val="FF99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8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909C79-95E8-5180-29AB-BBB2C5FA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002" y="902368"/>
            <a:ext cx="3130819" cy="5228925"/>
          </a:xfrm>
          <a:prstGeom prst="rect">
            <a:avLst/>
          </a:prstGeom>
        </p:spPr>
      </p:pic>
      <p:pic>
        <p:nvPicPr>
          <p:cNvPr id="2050" name="Picture 2" descr="Akrylátový stojánek &quot;PŘESTÁVKA&quot; (115x60mm) - jmenovky.cz – e-shop  orientačním značením (dveřní tabulky, piktogramy, jmenovky, klaprámy)">
            <a:extLst>
              <a:ext uri="{FF2B5EF4-FFF2-40B4-BE49-F238E27FC236}">
                <a16:creationId xmlns:a16="http://schemas.microsoft.com/office/drawing/2014/main" id="{760CA160-A7A5-3AA6-E097-23792A54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9" y="902368"/>
            <a:ext cx="5574632" cy="55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9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EFFB577-3582-43AF-F556-07F01B2AF095}"/>
              </a:ext>
            </a:extLst>
          </p:cNvPr>
          <p:cNvSpPr txBox="1"/>
          <p:nvPr/>
        </p:nvSpPr>
        <p:spPr>
          <a:xfrm>
            <a:off x="2310581" y="562337"/>
            <a:ext cx="7570838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GLOBÁLNÍ (NE)ROVNOVÁHA</a:t>
            </a:r>
          </a:p>
        </p:txBody>
      </p:sp>
      <p:pic>
        <p:nvPicPr>
          <p:cNvPr id="7" name="Obrázek 6" descr="Obsah obrázku zařízení, váha&#10;&#10;Popis byl vytvořen automaticky">
            <a:extLst>
              <a:ext uri="{FF2B5EF4-FFF2-40B4-BE49-F238E27FC236}">
                <a16:creationId xmlns:a16="http://schemas.microsoft.com/office/drawing/2014/main" id="{9FD205D3-F3E4-E347-F0C3-0561EC401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 b="16416"/>
          <a:stretch/>
        </p:blipFill>
        <p:spPr>
          <a:xfrm>
            <a:off x="2667000" y="1320541"/>
            <a:ext cx="6858000" cy="4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357663" y="644159"/>
            <a:ext cx="317187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Atlas světa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15493B0D-85B5-80F2-F7E9-03ADC973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44" y="1399032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18A3923-885F-4884-5315-6F2BF314E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9C6A265-F74F-20F5-E6D3-32C9F6512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7C6638-81A3-B496-1E70-7CBD5DE9C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445" y="1521715"/>
            <a:ext cx="1417319" cy="44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466074" y="538392"/>
            <a:ext cx="7149508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Rozložení světa dle regionů (UN)</a:t>
            </a:r>
          </a:p>
        </p:txBody>
      </p:sp>
      <p:pic>
        <p:nvPicPr>
          <p:cNvPr id="4" name="Obrázek 3" descr="Obsah obrázku mapa, atlas, text&#10;&#10;Popis byl vytvořen automaticky">
            <a:extLst>
              <a:ext uri="{FF2B5EF4-FFF2-40B4-BE49-F238E27FC236}">
                <a16:creationId xmlns:a16="http://schemas.microsoft.com/office/drawing/2014/main" id="{F8CDE238-AC64-AD14-7794-1D59E6820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1173241"/>
            <a:ext cx="9951897" cy="538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defined">
            <a:hlinkClick r:id="rId4"/>
            <a:extLst>
              <a:ext uri="{FF2B5EF4-FFF2-40B4-BE49-F238E27FC236}">
                <a16:creationId xmlns:a16="http://schemas.microsoft.com/office/drawing/2014/main" id="{D749BFC8-24EC-8981-E73C-444E9E3A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"/>
          <a:stretch/>
        </p:blipFill>
        <p:spPr bwMode="auto">
          <a:xfrm>
            <a:off x="0" y="1151866"/>
            <a:ext cx="12192000" cy="54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23B3AD-5318-7148-40EC-48256FFE063A}"/>
              </a:ext>
            </a:extLst>
          </p:cNvPr>
          <p:cNvSpPr txBox="1"/>
          <p:nvPr/>
        </p:nvSpPr>
        <p:spPr>
          <a:xfrm>
            <a:off x="2191227" y="594437"/>
            <a:ext cx="7809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Rozložení bohatství ve světě (2022)</a:t>
            </a:r>
            <a:endParaRPr lang="cs-CZ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2466074" y="538392"/>
            <a:ext cx="7149508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Spotřeba energie ve světě (2022)</a:t>
            </a:r>
          </a:p>
        </p:txBody>
      </p:sp>
      <p:pic>
        <p:nvPicPr>
          <p:cNvPr id="3" name="Obrázek 2">
            <a:hlinkClick r:id="rId3"/>
            <a:extLst>
              <a:ext uri="{FF2B5EF4-FFF2-40B4-BE49-F238E27FC236}">
                <a16:creationId xmlns:a16="http://schemas.microsoft.com/office/drawing/2014/main" id="{6AE281BF-EC24-B18D-5D09-D1CA3998B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10"/>
          <a:stretch/>
        </p:blipFill>
        <p:spPr>
          <a:xfrm>
            <a:off x="1210962" y="1147877"/>
            <a:ext cx="9770076" cy="538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120877" y="538392"/>
            <a:ext cx="10137058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Spotřeba energie ve světě na obyvatele (2022)</a:t>
            </a:r>
          </a:p>
        </p:txBody>
      </p:sp>
      <p:pic>
        <p:nvPicPr>
          <p:cNvPr id="3" name="Obrázek 2">
            <a:hlinkClick r:id="rId3"/>
            <a:extLst>
              <a:ext uri="{FF2B5EF4-FFF2-40B4-BE49-F238E27FC236}">
                <a16:creationId xmlns:a16="http://schemas.microsoft.com/office/drawing/2014/main" id="{5043F978-78E3-C78D-000A-F8540128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74" y="1175980"/>
            <a:ext cx="8896252" cy="54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7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584B65-673F-AF58-705F-717E6044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37137" y="1973943"/>
            <a:ext cx="1490415" cy="39612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E8FAA1-1211-47B6-389A-F5AB33D09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032" y="520145"/>
            <a:ext cx="8499522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0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hlinkClick r:id="rId3"/>
            <a:extLst>
              <a:ext uri="{FF2B5EF4-FFF2-40B4-BE49-F238E27FC236}">
                <a16:creationId xmlns:a16="http://schemas.microsoft.com/office/drawing/2014/main" id="{48610AC8-C5F1-4CD2-F688-1A02A6F4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12293" y="548817"/>
            <a:ext cx="8512319" cy="60086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8887F70-2B3A-75B0-8FE9-21D2B512AF7F}"/>
              </a:ext>
            </a:extLst>
          </p:cNvPr>
          <p:cNvSpPr txBox="1"/>
          <p:nvPr/>
        </p:nvSpPr>
        <p:spPr>
          <a:xfrm>
            <a:off x="1294936" y="548817"/>
            <a:ext cx="92424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		Emise CO</a:t>
            </a:r>
            <a:r>
              <a:rPr lang="cs-CZ" sz="4000" b="1" spc="-1" baseline="-25000" dirty="0">
                <a:solidFill>
                  <a:srgbClr val="7030A0"/>
                </a:solidFill>
                <a:latin typeface="Calibri"/>
                <a:ea typeface="Calibri"/>
              </a:rPr>
              <a:t>2</a:t>
            </a: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 ve světě (2021)</a:t>
            </a:r>
          </a:p>
        </p:txBody>
      </p:sp>
    </p:spTree>
    <p:extLst>
      <p:ext uri="{BB962C8B-B14F-4D97-AF65-F5344CB8AC3E}">
        <p14:creationId xmlns:p14="http://schemas.microsoft.com/office/powerpoint/2010/main" val="15736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991020" y="1808136"/>
            <a:ext cx="10209960" cy="41535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4400" b="1" strike="noStrike" spc="-1" dirty="0">
                <a:solidFill>
                  <a:srgbClr val="7030A0"/>
                </a:solidFill>
                <a:latin typeface="Calibri"/>
                <a:ea typeface="Arial"/>
              </a:rPr>
              <a:t>60 %</a:t>
            </a:r>
            <a:r>
              <a:rPr lang="cs-CZ" sz="4400" b="1" strike="noStrike" spc="-1" dirty="0">
                <a:latin typeface="Calibri"/>
                <a:ea typeface="Arial"/>
              </a:rPr>
              <a:t> celkové světové spotřeby </a:t>
            </a:r>
            <a:endParaRPr lang="cs-CZ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4400" b="1" strike="noStrike" spc="-1" dirty="0">
                <a:latin typeface="Calibri"/>
                <a:ea typeface="Arial"/>
              </a:rPr>
              <a:t>připadá na USA a Evropu jako na nejvyspělejší části světa. </a:t>
            </a:r>
            <a:endParaRPr lang="cs-CZ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4400" b="1" strike="noStrike" spc="-1" dirty="0">
                <a:latin typeface="Calibri"/>
                <a:ea typeface="Arial"/>
              </a:rPr>
              <a:t>Počet jejich obyvatel tvoří přitom jen </a:t>
            </a:r>
            <a:br>
              <a:rPr lang="cs-CZ" sz="4400" b="1" strike="noStrike" spc="-1" dirty="0">
                <a:latin typeface="Calibri"/>
                <a:ea typeface="Arial"/>
              </a:rPr>
            </a:br>
            <a:r>
              <a:rPr lang="cs-CZ" sz="4400" b="1" strike="noStrike" spc="-1" dirty="0">
                <a:solidFill>
                  <a:srgbClr val="7030A0"/>
                </a:solidFill>
                <a:latin typeface="Calibri"/>
                <a:ea typeface="Arial"/>
              </a:rPr>
              <a:t>20 %</a:t>
            </a:r>
            <a:r>
              <a:rPr lang="cs-CZ" sz="4400" b="1" strike="noStrike" spc="-1" dirty="0">
                <a:latin typeface="Calibri"/>
                <a:ea typeface="Arial"/>
              </a:rPr>
              <a:t> celkové populace.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915A48DA-B8CA-93F6-6AB9-56F4EAD01105}"/>
              </a:ext>
            </a:extLst>
          </p:cNvPr>
          <p:cNvSpPr/>
          <p:nvPr/>
        </p:nvSpPr>
        <p:spPr>
          <a:xfrm>
            <a:off x="2414016" y="746640"/>
            <a:ext cx="7635239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</a:rPr>
              <a:t>NEROVNOMĚRNÁ SPOTŘEBA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717960" y="862901"/>
            <a:ext cx="10756080" cy="45228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20" algn="ctr">
              <a:lnSpc>
                <a:spcPct val="100000"/>
              </a:lnSpc>
              <a:buClr>
                <a:srgbClr val="7030A0"/>
              </a:buClr>
            </a:pP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Naše zdroje jsou však omezené </a:t>
            </a:r>
            <a:br>
              <a:rPr lang="cs-CZ" sz="4800" b="1" spc="-1" dirty="0">
                <a:solidFill>
                  <a:srgbClr val="7030A0"/>
                </a:solidFill>
                <a:latin typeface="Calibri"/>
              </a:rPr>
            </a:b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a planeta je jen jedna. </a:t>
            </a:r>
          </a:p>
          <a:p>
            <a:pPr marL="720" algn="ctr">
              <a:lnSpc>
                <a:spcPct val="100000"/>
              </a:lnSpc>
              <a:buClr>
                <a:srgbClr val="7030A0"/>
              </a:buClr>
            </a:pPr>
            <a:endParaRPr lang="cs-CZ" sz="4800" b="1" spc="-1" dirty="0">
              <a:solidFill>
                <a:srgbClr val="7030A0"/>
              </a:solidFill>
              <a:latin typeface="Calibri"/>
            </a:endParaRPr>
          </a:p>
          <a:p>
            <a:pPr marL="720" algn="ctr">
              <a:lnSpc>
                <a:spcPct val="100000"/>
              </a:lnSpc>
              <a:buClr>
                <a:srgbClr val="7030A0"/>
              </a:buClr>
            </a:pP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Kdybychom žili všichni stejně jako </a:t>
            </a:r>
            <a:br>
              <a:rPr lang="cs-CZ" sz="4800" b="1" spc="-1" dirty="0">
                <a:solidFill>
                  <a:srgbClr val="7030A0"/>
                </a:solidFill>
                <a:latin typeface="Calibri"/>
              </a:rPr>
            </a:br>
            <a:r>
              <a:rPr lang="cs-CZ" sz="4800" b="1" spc="-1" dirty="0">
                <a:solidFill>
                  <a:srgbClr val="7030A0"/>
                </a:solidFill>
                <a:latin typeface="Calibri"/>
              </a:rPr>
              <a:t>např. průměrný Američan nebo Dán potřebujeme k tomu 4 planety.</a:t>
            </a:r>
          </a:p>
        </p:txBody>
      </p:sp>
      <p:sp>
        <p:nvSpPr>
          <p:cNvPr id="179" name="CustomShape 2"/>
          <p:cNvSpPr/>
          <p:nvPr/>
        </p:nvSpPr>
        <p:spPr>
          <a:xfrm>
            <a:off x="0" y="-138600"/>
            <a:ext cx="360" cy="276120"/>
          </a:xfrm>
          <a:prstGeom prst="rect">
            <a:avLst/>
          </a:prstGeom>
          <a:solidFill>
            <a:srgbClr val="CFD8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180" name="CustomShape 3"/>
          <p:cNvSpPr/>
          <p:nvPr/>
        </p:nvSpPr>
        <p:spPr>
          <a:xfrm>
            <a:off x="9880560" y="6195600"/>
            <a:ext cx="23108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400" b="0" i="1" strike="noStrike" spc="-1">
                <a:solidFill>
                  <a:srgbClr val="000000"/>
                </a:solidFill>
                <a:latin typeface="Arial"/>
                <a:ea typeface="Arial"/>
              </a:rPr>
              <a:t>Zdroj: OSN, WHO, FAO</a:t>
            </a:r>
            <a:endParaRPr lang="cs-CZ" sz="1400" b="0" strike="noStrike" spc="-1">
              <a:latin typeface="Arial"/>
            </a:endParaRPr>
          </a:p>
        </p:txBody>
      </p:sp>
      <p:pic>
        <p:nvPicPr>
          <p:cNvPr id="4" name="Picture 14" descr="Image result for planet silhouette">
            <a:extLst>
              <a:ext uri="{FF2B5EF4-FFF2-40B4-BE49-F238E27FC236}">
                <a16:creationId xmlns:a16="http://schemas.microsoft.com/office/drawing/2014/main" id="{B1EDD2FE-68C6-5EC0-50B4-BC0C87A554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69843" y="1637781"/>
            <a:ext cx="3949612" cy="3958509"/>
          </a:xfrm>
          <a:prstGeom prst="rect">
            <a:avLst/>
          </a:prstGeom>
          <a:ln>
            <a:noFill/>
          </a:ln>
        </p:spPr>
      </p:pic>
      <p:pic>
        <p:nvPicPr>
          <p:cNvPr id="8" name="Picture 14" descr="Image result for planet silhouette">
            <a:extLst>
              <a:ext uri="{FF2B5EF4-FFF2-40B4-BE49-F238E27FC236}">
                <a16:creationId xmlns:a16="http://schemas.microsoft.com/office/drawing/2014/main" id="{19CC50A8-F627-3492-1DBA-CF8344EFD45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720961" y="1637781"/>
            <a:ext cx="3949612" cy="3958509"/>
          </a:xfrm>
          <a:prstGeom prst="rect">
            <a:avLst/>
          </a:prstGeom>
          <a:ln>
            <a:noFill/>
          </a:ln>
        </p:spPr>
      </p:pic>
      <p:pic>
        <p:nvPicPr>
          <p:cNvPr id="9" name="Picture 14" descr="Image result for planet silhouette">
            <a:extLst>
              <a:ext uri="{FF2B5EF4-FFF2-40B4-BE49-F238E27FC236}">
                <a16:creationId xmlns:a16="http://schemas.microsoft.com/office/drawing/2014/main" id="{1AD2E3D9-7D9F-4CCF-503C-92831D9FE27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20955" y="1637782"/>
            <a:ext cx="3949612" cy="3958509"/>
          </a:xfrm>
          <a:prstGeom prst="rect">
            <a:avLst/>
          </a:prstGeom>
          <a:ln>
            <a:noFill/>
          </a:ln>
        </p:spPr>
      </p:pic>
      <p:pic>
        <p:nvPicPr>
          <p:cNvPr id="10" name="Picture 14" descr="Image result for planet silhouette">
            <a:extLst>
              <a:ext uri="{FF2B5EF4-FFF2-40B4-BE49-F238E27FC236}">
                <a16:creationId xmlns:a16="http://schemas.microsoft.com/office/drawing/2014/main" id="{5B3477D0-5334-49C4-E316-B5E907FDAE5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76330" y="1637781"/>
            <a:ext cx="3949612" cy="395850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990720" y="1085760"/>
            <a:ext cx="1020996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cs-CZ" sz="4800" b="0" strike="noStrike" spc="-1" dirty="0">
              <a:latin typeface="Arial"/>
            </a:endParaRPr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4E3F4B76-4A01-7A9F-15C7-7A72CD6B3EC6}"/>
              </a:ext>
            </a:extLst>
          </p:cNvPr>
          <p:cNvSpPr/>
          <p:nvPr/>
        </p:nvSpPr>
        <p:spPr>
          <a:xfrm>
            <a:off x="4875711" y="3335789"/>
            <a:ext cx="100306" cy="107111"/>
          </a:xfrm>
          <a:custGeom>
            <a:avLst/>
            <a:gdLst>
              <a:gd name="connsiteX0" fmla="*/ 80742 w 100306"/>
              <a:gd name="connsiteY0" fmla="*/ 9406 h 107111"/>
              <a:gd name="connsiteX1" fmla="*/ 26783 w 100306"/>
              <a:gd name="connsiteY1" fmla="*/ 1852 h 107111"/>
              <a:gd name="connsiteX2" fmla="*/ 2046 w 100306"/>
              <a:gd name="connsiteY2" fmla="*/ 73328 h 107111"/>
              <a:gd name="connsiteX3" fmla="*/ 19963 w 100306"/>
              <a:gd name="connsiteY3" fmla="*/ 99321 h 107111"/>
              <a:gd name="connsiteX4" fmla="*/ 73388 w 100306"/>
              <a:gd name="connsiteY4" fmla="*/ 101550 h 107111"/>
              <a:gd name="connsiteX5" fmla="*/ 99725 w 100306"/>
              <a:gd name="connsiteY5" fmla="*/ 38428 h 107111"/>
              <a:gd name="connsiteX6" fmla="*/ 80742 w 100306"/>
              <a:gd name="connsiteY6" fmla="*/ 9406 h 107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306" h="107111">
                <a:moveTo>
                  <a:pt x="80742" y="9406"/>
                </a:moveTo>
                <a:cubicBezTo>
                  <a:pt x="64949" y="-6939"/>
                  <a:pt x="45080" y="3300"/>
                  <a:pt x="26783" y="1852"/>
                </a:cubicBezTo>
                <a:cubicBezTo>
                  <a:pt x="4608" y="2643"/>
                  <a:pt x="-4421" y="52087"/>
                  <a:pt x="2046" y="73328"/>
                </a:cubicBezTo>
                <a:cubicBezTo>
                  <a:pt x="2294" y="74156"/>
                  <a:pt x="19420" y="98950"/>
                  <a:pt x="19963" y="99321"/>
                </a:cubicBezTo>
                <a:cubicBezTo>
                  <a:pt x="35117" y="109723"/>
                  <a:pt x="56701" y="108923"/>
                  <a:pt x="73388" y="101550"/>
                </a:cubicBezTo>
                <a:cubicBezTo>
                  <a:pt x="99458" y="91873"/>
                  <a:pt x="101802" y="55402"/>
                  <a:pt x="99725" y="38428"/>
                </a:cubicBezTo>
                <a:cubicBezTo>
                  <a:pt x="99163" y="33828"/>
                  <a:pt x="97477" y="26722"/>
                  <a:pt x="80742" y="940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45" name="Obrázek 144" descr="Obsah obrázku obloha, venku, hoblovat, letadlo&#10;&#10;Popis byl vytvořen automaticky">
            <a:extLst>
              <a:ext uri="{FF2B5EF4-FFF2-40B4-BE49-F238E27FC236}">
                <a16:creationId xmlns:a16="http://schemas.microsoft.com/office/drawing/2014/main" id="{68ABCE09-A6FA-C676-D0E3-9800385BA7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 b="12541"/>
          <a:stretch/>
        </p:blipFill>
        <p:spPr>
          <a:xfrm>
            <a:off x="1" y="511084"/>
            <a:ext cx="12192000" cy="6114234"/>
          </a:xfrm>
          <a:prstGeom prst="rect">
            <a:avLst/>
          </a:prstGeom>
        </p:spPr>
      </p:pic>
      <p:pic>
        <p:nvPicPr>
          <p:cNvPr id="143" name="Obrázek 142">
            <a:extLst>
              <a:ext uri="{FF2B5EF4-FFF2-40B4-BE49-F238E27FC236}">
                <a16:creationId xmlns:a16="http://schemas.microsoft.com/office/drawing/2014/main" id="{604D52A0-8784-049E-B6EB-C0C5523C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45" y="2478549"/>
            <a:ext cx="2415432" cy="4164537"/>
          </a:xfrm>
          <a:prstGeom prst="rect">
            <a:avLst/>
          </a:prstGeom>
        </p:spPr>
      </p:pic>
      <p:sp>
        <p:nvSpPr>
          <p:cNvPr id="146" name="TextovéPole 145">
            <a:extLst>
              <a:ext uri="{FF2B5EF4-FFF2-40B4-BE49-F238E27FC236}">
                <a16:creationId xmlns:a16="http://schemas.microsoft.com/office/drawing/2014/main" id="{E553A9EC-113C-B50D-1EE1-32DA6CBFDC0C}"/>
              </a:ext>
            </a:extLst>
          </p:cNvPr>
          <p:cNvSpPr txBox="1"/>
          <p:nvPr/>
        </p:nvSpPr>
        <p:spPr>
          <a:xfrm>
            <a:off x="798144" y="699348"/>
            <a:ext cx="10479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Konkrétním příkladem vysoké spotřeby je využívání letecké dopravy, kde na nejbohatší 1 % lidí připadá 50 % emisí, přičemž </a:t>
            </a:r>
            <a:r>
              <a:rPr lang="cs-CZ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80 % obyvatel planety letadlem nikdy neletělo.            				</a:t>
            </a:r>
            <a:r>
              <a:rPr lang="cs-CZ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(Zdroj: </a:t>
            </a:r>
            <a:r>
              <a:rPr lang="cs-CZ" sz="14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Oxfam</a:t>
            </a:r>
            <a:r>
              <a:rPr lang="cs-CZ" sz="1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278423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"/>
          <p:cNvGrpSpPr/>
          <p:nvPr/>
        </p:nvGrpSpPr>
        <p:grpSpPr>
          <a:xfrm>
            <a:off x="225720" y="615240"/>
            <a:ext cx="11678400" cy="5927040"/>
            <a:chOff x="225720" y="615240"/>
            <a:chExt cx="11678400" cy="5927040"/>
          </a:xfrm>
        </p:grpSpPr>
        <p:pic>
          <p:nvPicPr>
            <p:cNvPr id="182" name="Picture 8" descr="Image result for Cat Icon"/>
            <p:cNvPicPr/>
            <p:nvPr/>
          </p:nvPicPr>
          <p:blipFill>
            <a:blip r:embed="rId3"/>
            <a:stretch/>
          </p:blipFill>
          <p:spPr>
            <a:xfrm>
              <a:off x="543600" y="4066920"/>
              <a:ext cx="2072520" cy="2072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3" name="CustomShape 2"/>
            <p:cNvSpPr/>
            <p:nvPr/>
          </p:nvSpPr>
          <p:spPr>
            <a:xfrm>
              <a:off x="4150080" y="3896280"/>
              <a:ext cx="2237760" cy="2619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166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=</a:t>
              </a:r>
              <a:endParaRPr lang="cs-CZ" sz="16600" b="0" strike="noStrike" spc="-1">
                <a:latin typeface="Arial"/>
              </a:endParaRPr>
            </a:p>
          </p:txBody>
        </p:sp>
        <p:pic>
          <p:nvPicPr>
            <p:cNvPr id="184" name="Picture 12" descr="Image result for proteins word icon"/>
            <p:cNvPicPr/>
            <p:nvPr/>
          </p:nvPicPr>
          <p:blipFill>
            <a:blip r:embed="rId4"/>
            <a:srcRect b="7728"/>
            <a:stretch/>
          </p:blipFill>
          <p:spPr>
            <a:xfrm>
              <a:off x="3489480" y="1590840"/>
              <a:ext cx="2650320" cy="26503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85" name="Group 3"/>
            <p:cNvGrpSpPr/>
            <p:nvPr/>
          </p:nvGrpSpPr>
          <p:grpSpPr>
            <a:xfrm>
              <a:off x="6773400" y="615240"/>
              <a:ext cx="5130720" cy="5927040"/>
              <a:chOff x="6773400" y="615240"/>
              <a:chExt cx="5130720" cy="5927040"/>
            </a:xfrm>
          </p:grpSpPr>
          <p:pic>
            <p:nvPicPr>
              <p:cNvPr id="186" name="Picture 16" descr="Image result for africa map icon"/>
              <p:cNvPicPr/>
              <p:nvPr/>
            </p:nvPicPr>
            <p:blipFill>
              <a:blip r:embed="rId5"/>
              <a:srcRect t="4535" b="6354"/>
              <a:stretch/>
            </p:blipFill>
            <p:spPr>
              <a:xfrm>
                <a:off x="6773400" y="615240"/>
                <a:ext cx="5130720" cy="5927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7" name="Picture 20" descr="Image result for africa man icon"/>
              <p:cNvPicPr/>
              <p:nvPr/>
            </p:nvPicPr>
            <p:blipFill>
              <a:blip r:embed="rId6"/>
              <a:stretch/>
            </p:blipFill>
            <p:spPr>
              <a:xfrm>
                <a:off x="7719840" y="1247760"/>
                <a:ext cx="1904400" cy="1904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8" name="Picture 22" descr="Image result for africa man icon"/>
              <p:cNvPicPr/>
              <p:nvPr/>
            </p:nvPicPr>
            <p:blipFill>
              <a:blip r:embed="rId6"/>
              <a:stretch/>
            </p:blipFill>
            <p:spPr>
              <a:xfrm>
                <a:off x="8971200" y="3362760"/>
                <a:ext cx="1904400" cy="19044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89" name="Picture 32" descr="Image result for united kingdom map icon"/>
            <p:cNvPicPr/>
            <p:nvPr/>
          </p:nvPicPr>
          <p:blipFill>
            <a:blip r:embed="rId7">
              <a:biLevel thresh="50000"/>
            </a:blip>
            <a:srcRect b="3888"/>
            <a:stretch/>
          </p:blipFill>
          <p:spPr>
            <a:xfrm>
              <a:off x="225720" y="1518480"/>
              <a:ext cx="2708280" cy="26031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911849" y="466507"/>
            <a:ext cx="4368302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Jak se dělí svět?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797458E-09CB-F08F-DDCD-209AB37F9354}"/>
              </a:ext>
            </a:extLst>
          </p:cNvPr>
          <p:cNvSpPr txBox="1"/>
          <p:nvPr/>
        </p:nvSpPr>
        <p:spPr>
          <a:xfrm>
            <a:off x="442451" y="6153653"/>
            <a:ext cx="11503741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 dat: 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Economic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Outlook Database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2022 -- WEO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Groups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Aggregates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www.imf.org.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Retrieved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 2022-06-02. UN list: UN List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Least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11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1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2023. www.un.org.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B54EB244-6241-4EDB-BD6D-6533021F6F0B}"/>
              </a:ext>
            </a:extLst>
          </p:cNvPr>
          <p:cNvGrpSpPr/>
          <p:nvPr/>
        </p:nvGrpSpPr>
        <p:grpSpPr>
          <a:xfrm>
            <a:off x="1443789" y="1150944"/>
            <a:ext cx="9005037" cy="5077792"/>
            <a:chOff x="1472750" y="1290275"/>
            <a:chExt cx="9000694" cy="4932685"/>
          </a:xfrm>
        </p:grpSpPr>
        <p:pic>
          <p:nvPicPr>
            <p:cNvPr id="7" name="Grafický objekt 1">
              <a:extLst>
                <a:ext uri="{FF2B5EF4-FFF2-40B4-BE49-F238E27FC236}">
                  <a16:creationId xmlns:a16="http://schemas.microsoft.com/office/drawing/2014/main" id="{543DFEB9-D75F-933A-9233-40732D1F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72750" y="1618575"/>
              <a:ext cx="8892540" cy="4604385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0EE523C-F363-E7A4-1F8E-C97418A0F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904" y="1290275"/>
              <a:ext cx="8892540" cy="348615"/>
            </a:xfrm>
            <a:prstGeom prst="rect">
              <a:avLst/>
            </a:prstGeom>
          </p:spPr>
        </p:pic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DBAD70B3-69AA-A43E-A2D3-A0C7C3D08BFF}"/>
              </a:ext>
            </a:extLst>
          </p:cNvPr>
          <p:cNvGrpSpPr/>
          <p:nvPr/>
        </p:nvGrpSpPr>
        <p:grpSpPr>
          <a:xfrm>
            <a:off x="1671485" y="1638891"/>
            <a:ext cx="9219094" cy="4514762"/>
            <a:chOff x="1671485" y="1638891"/>
            <a:chExt cx="9219094" cy="4514762"/>
          </a:xfrm>
        </p:grpSpPr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958912F3-569A-8130-419F-E183C102A722}"/>
                </a:ext>
              </a:extLst>
            </p:cNvPr>
            <p:cNvSpPr/>
            <p:nvPr/>
          </p:nvSpPr>
          <p:spPr>
            <a:xfrm>
              <a:off x="1671485" y="1638891"/>
              <a:ext cx="4424515" cy="2244852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tx1"/>
                  </a:solidFill>
                </a:rPr>
                <a:t>1. svět</a:t>
              </a:r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C358B3B5-9828-9C45-DC3D-7FF382726F84}"/>
                </a:ext>
              </a:extLst>
            </p:cNvPr>
            <p:cNvSpPr/>
            <p:nvPr/>
          </p:nvSpPr>
          <p:spPr>
            <a:xfrm>
              <a:off x="8280151" y="3126658"/>
              <a:ext cx="2610428" cy="3026995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>
                  <a:solidFill>
                    <a:schemeClr val="tx1"/>
                  </a:solidFill>
                </a:rPr>
                <a:t>1. svět</a:t>
              </a:r>
              <a:endParaRPr lang="cs-CZ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Ovál 10">
            <a:extLst>
              <a:ext uri="{FF2B5EF4-FFF2-40B4-BE49-F238E27FC236}">
                <a16:creationId xmlns:a16="http://schemas.microsoft.com/office/drawing/2014/main" id="{4FBE1BEC-0D06-357A-1140-EC55318DC920}"/>
              </a:ext>
            </a:extLst>
          </p:cNvPr>
          <p:cNvSpPr/>
          <p:nvPr/>
        </p:nvSpPr>
        <p:spPr>
          <a:xfrm>
            <a:off x="6095999" y="2241754"/>
            <a:ext cx="4794579" cy="1406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2. svět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6467468-5703-E101-8707-445BB2E30D3F}"/>
              </a:ext>
            </a:extLst>
          </p:cNvPr>
          <p:cNvSpPr/>
          <p:nvPr/>
        </p:nvSpPr>
        <p:spPr>
          <a:xfrm>
            <a:off x="2812026" y="3429001"/>
            <a:ext cx="5968180" cy="22780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3. svět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941070" y="419782"/>
            <a:ext cx="1030986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Rozložení majetku na hlavu/domácnost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Obrázek 1" descr="Obsah obrázku mapa, text, atlas&#10;&#10;Popis byl vytvořen automaticky">
            <a:hlinkClick r:id="rId3"/>
            <a:extLst>
              <a:ext uri="{FF2B5EF4-FFF2-40B4-BE49-F238E27FC236}">
                <a16:creationId xmlns:a16="http://schemas.microsoft.com/office/drawing/2014/main" id="{6F8994FA-444C-1C6C-3A72-66716117B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85" y="1249325"/>
            <a:ext cx="9386772" cy="5316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3C8AB88-7737-56B8-4811-36297E513A90}"/>
              </a:ext>
            </a:extLst>
          </p:cNvPr>
          <p:cNvSpPr txBox="1"/>
          <p:nvPr/>
        </p:nvSpPr>
        <p:spPr>
          <a:xfrm>
            <a:off x="1102098" y="1740041"/>
            <a:ext cx="3451614" cy="452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Nerovnoměrné rozložení světa   	    </a:t>
            </a:r>
            <a:r>
              <a:rPr lang="en-US" sz="8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nerovnoměrné rozložení: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335CC1-6CB8-DCDD-26A5-1A9AA30DBE87}"/>
              </a:ext>
            </a:extLst>
          </p:cNvPr>
          <p:cNvSpPr txBox="1"/>
          <p:nvPr/>
        </p:nvSpPr>
        <p:spPr>
          <a:xfrm>
            <a:off x="3608437" y="686327"/>
            <a:ext cx="5152103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GLOBÁLNÍ</a:t>
            </a: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</a:t>
            </a:r>
            <a:r>
              <a:rPr kumimoji="0" lang="cs-CZ" sz="4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NEROVNOST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1EDD1C-60DF-F6B6-C3DF-D31B745DEAD1}"/>
              </a:ext>
            </a:extLst>
          </p:cNvPr>
          <p:cNvSpPr txBox="1"/>
          <p:nvPr/>
        </p:nvSpPr>
        <p:spPr>
          <a:xfrm>
            <a:off x="7370064" y="1740041"/>
            <a:ext cx="40416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cs-CZ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Bohatství</a:t>
            </a:r>
          </a:p>
          <a:p>
            <a:pPr>
              <a:spcAft>
                <a:spcPts val="2400"/>
              </a:spcAft>
            </a:pPr>
            <a:r>
              <a:rPr lang="cs-CZ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Moci </a:t>
            </a:r>
          </a:p>
          <a:p>
            <a:pPr>
              <a:spcAft>
                <a:spcPts val="2400"/>
              </a:spcAft>
            </a:pPr>
            <a:r>
              <a:rPr lang="cs-CZ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Zdrojů</a:t>
            </a:r>
          </a:p>
          <a:p>
            <a:pPr>
              <a:spcAft>
                <a:spcPts val="2400"/>
              </a:spcAft>
            </a:pPr>
            <a:r>
              <a:rPr lang="cs-CZ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Svobody</a:t>
            </a:r>
            <a:endParaRPr lang="cs-CZ" sz="4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2400"/>
              </a:spcAft>
            </a:pP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Kvality života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076526" y="644159"/>
            <a:ext cx="6294586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Podle čeho dělíme svět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15493B0D-85B5-80F2-F7E9-03ADC973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44" y="1399032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18A3923-885F-4884-5315-6F2BF314E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37EFFDF-43DE-7419-E375-3A64C95B4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147" y="1473702"/>
            <a:ext cx="40119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3C8AB88-7737-56B8-4811-36297E513A90}"/>
              </a:ext>
            </a:extLst>
          </p:cNvPr>
          <p:cNvSpPr txBox="1"/>
          <p:nvPr/>
        </p:nvSpPr>
        <p:spPr>
          <a:xfrm>
            <a:off x="526026" y="1556793"/>
            <a:ext cx="11139948" cy="442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Určitá míra nerovností mezi lidmi, mezi skupinami lidí a mezi místy, kde žijí, je 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přirozená a zřejmě i nutná.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míra nerovností mezi místy (regiony) je však 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extrémně vysoká.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Ještě větší problém se zdá být míra nerovnosti mezi obyvatelstvem 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uvnitř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jednotlivých států.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Problém sociální, politický, environmentální.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335CC1-6CB8-DCDD-26A5-1A9AA30DBE87}"/>
              </a:ext>
            </a:extLst>
          </p:cNvPr>
          <p:cNvSpPr txBox="1"/>
          <p:nvPr/>
        </p:nvSpPr>
        <p:spPr>
          <a:xfrm>
            <a:off x="3608437" y="686327"/>
            <a:ext cx="5152103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GLOBÁLNÍ</a:t>
            </a: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</a:t>
            </a:r>
            <a:r>
              <a:rPr kumimoji="0" lang="cs-CZ" sz="4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NEROVNOST</a:t>
            </a:r>
          </a:p>
        </p:txBody>
      </p:sp>
    </p:spTree>
    <p:extLst>
      <p:ext uri="{BB962C8B-B14F-4D97-AF65-F5344CB8AC3E}">
        <p14:creationId xmlns:p14="http://schemas.microsoft.com/office/powerpoint/2010/main" val="30539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3EFEC6-0660-DAB3-FF69-2FF08287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654" y="522514"/>
            <a:ext cx="8203911" cy="607119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C1959EC-F239-353C-E3A4-33DCF4008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926" y="2075543"/>
            <a:ext cx="1431454" cy="37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560320" y="559246"/>
            <a:ext cx="707136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Příčiny nerovnosti ve světě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C77F743-DF5F-638A-5DA5-0375BD5F0807}"/>
              </a:ext>
            </a:extLst>
          </p:cNvPr>
          <p:cNvSpPr txBox="1"/>
          <p:nvPr/>
        </p:nvSpPr>
        <p:spPr>
          <a:xfrm>
            <a:off x="4946142" y="1375055"/>
            <a:ext cx="22997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7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059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758440" y="545512"/>
            <a:ext cx="707136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Příčiny nerovnosti ve světě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2" name="Google Shape;561;p59">
            <a:extLst>
              <a:ext uri="{FF2B5EF4-FFF2-40B4-BE49-F238E27FC236}">
                <a16:creationId xmlns:a16="http://schemas.microsoft.com/office/drawing/2014/main" id="{2A650E24-EDE7-D1B3-FDD9-8524A472994C}"/>
              </a:ext>
            </a:extLst>
          </p:cNvPr>
          <p:cNvSpPr txBox="1"/>
          <p:nvPr/>
        </p:nvSpPr>
        <p:spPr>
          <a:xfrm>
            <a:off x="404462" y="1207004"/>
            <a:ext cx="10972800" cy="542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Systém světového hospodářství založený na </a:t>
            </a:r>
            <a:r>
              <a:rPr lang="cs-CZ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kolonialismu</a:t>
            </a: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indent="-342900">
              <a:lnSpc>
                <a:spcPct val="107000"/>
              </a:lnSpc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Závislost</a:t>
            </a: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chudších regionů na těch bohatších (ekonomická závislost X rozvojová pomoc)</a:t>
            </a:r>
          </a:p>
          <a:p>
            <a:pPr marL="342900" indent="-342900">
              <a:lnSpc>
                <a:spcPct val="107000"/>
              </a:lnSpc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Vysoká </a:t>
            </a:r>
            <a:r>
              <a:rPr lang="cs-CZ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zadluženost</a:t>
            </a: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zemí globálního jihu (MMF, SB)</a:t>
            </a:r>
            <a:endParaRPr dirty="0"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Pravidla mezinárodního obchodu</a:t>
            </a: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mocnější prosazují své zájmy.</a:t>
            </a:r>
            <a:endParaRPr dirty="0"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∙"/>
            </a:pPr>
            <a:r>
              <a:rPr lang="cs-CZ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Nerovná obchodní výměna</a:t>
            </a:r>
            <a:r>
              <a:rPr lang="cs-CZ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různá cena a produktivita práce.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0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Nerovná obchodní výměna</a:t>
            </a:r>
            <a:endParaRPr lang="cs-CZ" sz="4800" b="0" strike="noStrike" spc="-1" dirty="0">
              <a:latin typeface="Arial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3F5816-7889-D2F0-40F5-807C48A9F14C}"/>
              </a:ext>
            </a:extLst>
          </p:cNvPr>
          <p:cNvSpPr txBox="1"/>
          <p:nvPr/>
        </p:nvSpPr>
        <p:spPr>
          <a:xfrm>
            <a:off x="525780" y="1285610"/>
            <a:ext cx="10972800" cy="4914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Nerovná obchodní výměna je </a:t>
            </a:r>
            <a:r>
              <a:rPr lang="cs-CZ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vlastnost systému mezinárodního obchodu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se projevuje tím, že existují: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velké rozdíly v úrovni mezd 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(např. průměrná mzda v Mexiku je 15 </a:t>
            </a:r>
            <a:r>
              <a:rPr lang="cs-CZ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 Kč měsíčně, ve Rakousku 102 </a:t>
            </a:r>
            <a:r>
              <a:rPr lang="cs-CZ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 Kč, v ČR </a:t>
            </a:r>
            <a:r>
              <a:rPr lang="cs-CZ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400 Kč)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ůzná cena zboží 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výše mezd je součástí ceny zboží, což znamená, že výrobky ze zemí s vysokou úrovní mezd jsou na světových trzích „drahé“ – chudé země si je nemohou dovolit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velká část tržní ceny směřuje k producentům/majitelům </a:t>
            </a:r>
            <a:r>
              <a:rPr lang="cs-CZ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půdy a továren.</a:t>
            </a:r>
          </a:p>
        </p:txBody>
      </p:sp>
    </p:spTree>
    <p:extLst>
      <p:ext uri="{BB962C8B-B14F-4D97-AF65-F5344CB8AC3E}">
        <p14:creationId xmlns:p14="http://schemas.microsoft.com/office/powerpoint/2010/main" val="23366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018757" y="603888"/>
            <a:ext cx="441012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Nerovný obchod</a:t>
            </a:r>
            <a:endParaRPr lang="cs-CZ" sz="4800" b="0" strike="noStrike" spc="-1" dirty="0">
              <a:latin typeface="Arial"/>
            </a:endParaRPr>
          </a:p>
        </p:txBody>
      </p:sp>
      <p:pic>
        <p:nvPicPr>
          <p:cNvPr id="2" name="Picture 2" descr="Acting Behind The Scenes Sticker by SGAG for iOS &amp; Android | GIPHY">
            <a:extLst>
              <a:ext uri="{FF2B5EF4-FFF2-40B4-BE49-F238E27FC236}">
                <a16:creationId xmlns:a16="http://schemas.microsoft.com/office/drawing/2014/main" id="{15493B0D-85B5-80F2-F7E9-03ADC9738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444" y="1433431"/>
            <a:ext cx="45243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CDEDE04-B7D0-56D6-B936-14EF1B6BB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910" y="1190622"/>
            <a:ext cx="3284940" cy="50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 descr="Obsah obrázku banán, ovoce, Banány na vaření, Saba (banány)&#10;&#10;Popis byl vytvořen automaticky">
            <a:extLst>
              <a:ext uri="{FF2B5EF4-FFF2-40B4-BE49-F238E27FC236}">
                <a16:creationId xmlns:a16="http://schemas.microsoft.com/office/drawing/2014/main" id="{3E1847F3-B155-6435-EE25-B1EAD1D9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17320" y="666757"/>
            <a:ext cx="9829800" cy="55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05C32D2-C2B7-9A78-1A82-FEC24634C170}"/>
              </a:ext>
            </a:extLst>
          </p:cNvPr>
          <p:cNvSpPr txBox="1"/>
          <p:nvPr/>
        </p:nvSpPr>
        <p:spPr>
          <a:xfrm>
            <a:off x="640080" y="2226143"/>
            <a:ext cx="10355580" cy="3440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pracovník plantáže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majitel plantáže </a:t>
            </a: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dopravce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obchodník 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6E2E6F-7437-B9D1-A2DA-95A9B03D13BA}"/>
              </a:ext>
            </a:extLst>
          </p:cNvPr>
          <p:cNvSpPr txBox="1"/>
          <p:nvPr/>
        </p:nvSpPr>
        <p:spPr>
          <a:xfrm>
            <a:off x="640080" y="2226143"/>
            <a:ext cx="10355580" cy="34403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pracovník plantáže / </a:t>
            </a:r>
            <a:r>
              <a:rPr lang="cs-CZ" sz="36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mzda (0,10 Kč), 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majitel plantáže / </a:t>
            </a:r>
            <a:r>
              <a:rPr lang="cs-CZ" sz="36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výnos z prodeje (0,50 Kč),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dopravce / </a:t>
            </a:r>
            <a:r>
              <a:rPr lang="cs-CZ" sz="36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náklady (1,85 Kč),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obchodník </a:t>
            </a:r>
            <a:r>
              <a:rPr lang="cs-CZ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36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marže (1,45 Kč),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stát / </a:t>
            </a:r>
            <a:r>
              <a:rPr lang="cs-CZ" sz="36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 a DPH (1,10 Kč).</a:t>
            </a:r>
            <a:endParaRPr lang="cs-CZ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640080" y="656483"/>
            <a:ext cx="10092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Mezi koho a jak se dělí cena banánu?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8812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 descr="Obsah obrázku banán, ovoce, Banány na vaření, Saba (banány)&#10;&#10;Popis byl vytvořen automaticky">
            <a:extLst>
              <a:ext uri="{FF2B5EF4-FFF2-40B4-BE49-F238E27FC236}">
                <a16:creationId xmlns:a16="http://schemas.microsoft.com/office/drawing/2014/main" id="{3E1847F3-B155-6435-EE25-B1EAD1D9A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17320" y="666757"/>
            <a:ext cx="9829800" cy="5524486"/>
          </a:xfrm>
          <a:prstGeom prst="rect">
            <a:avLst/>
          </a:prstGeom>
        </p:spPr>
      </p:pic>
      <p:pic>
        <p:nvPicPr>
          <p:cNvPr id="2" name="image1.jpg" descr="Obsah obrázku banán, ovoce, Banány na vaření, Saba (banány)&#10;&#10;Popis byl vytvořen automaticky">
            <a:extLst>
              <a:ext uri="{FF2B5EF4-FFF2-40B4-BE49-F238E27FC236}">
                <a16:creationId xmlns:a16="http://schemas.microsoft.com/office/drawing/2014/main" id="{F3C4E440-E3D8-11EC-9057-6FD127683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98351" y="596424"/>
            <a:ext cx="10074499" cy="56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5CFF765-5702-2222-8B83-653DF00501FD}"/>
              </a:ext>
            </a:extLst>
          </p:cNvPr>
          <p:cNvSpPr txBox="1"/>
          <p:nvPr/>
        </p:nvSpPr>
        <p:spPr>
          <a:xfrm>
            <a:off x="4530852" y="1267322"/>
            <a:ext cx="22997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700" b="1" dirty="0"/>
              <a:t>?</a:t>
            </a:r>
          </a:p>
        </p:txBody>
      </p:sp>
      <p:sp>
        <p:nvSpPr>
          <p:cNvPr id="162" name="CustomShape 1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Důsledky nerovnosti ve světě</a:t>
            </a:r>
            <a:endParaRPr lang="cs-CZ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53F5816-7889-D2F0-40F5-807C48A9F14C}"/>
              </a:ext>
            </a:extLst>
          </p:cNvPr>
          <p:cNvSpPr txBox="1"/>
          <p:nvPr/>
        </p:nvSpPr>
        <p:spPr>
          <a:xfrm>
            <a:off x="525780" y="1285610"/>
            <a:ext cx="10972800" cy="497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5500"/>
              </a:lnSpc>
              <a:buFont typeface="Symbol" panose="05050102010706020507" pitchFamily="18" charset="2"/>
              <a:buChar char="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Prohlubující se chudoba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obyvatel chudých zemí.</a:t>
            </a:r>
          </a:p>
          <a:p>
            <a:pPr marL="342900" lvl="0" indent="-342900">
              <a:lnSpc>
                <a:spcPts val="5500"/>
              </a:lnSpc>
              <a:buFont typeface="Symbol" panose="05050102010706020507" pitchFamily="18" charset="2"/>
              <a:buChar char="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Zvyšující se bohatství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budování ekonomických elit.</a:t>
            </a:r>
          </a:p>
          <a:p>
            <a:pPr marL="342900" lvl="0" indent="-342900">
              <a:lnSpc>
                <a:spcPts val="5500"/>
              </a:lnSpc>
              <a:buFont typeface="Symbol" panose="05050102010706020507" pitchFamily="18" charset="2"/>
              <a:buChar char="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Vnitřní nerovnosti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(venkov X město) </a:t>
            </a: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diskriminace (děti, ženy, senioři).</a:t>
            </a:r>
          </a:p>
          <a:p>
            <a:pPr marL="342900" lvl="0" indent="-342900">
              <a:lnSpc>
                <a:spcPts val="5500"/>
              </a:lnSpc>
              <a:buFont typeface="Symbol" panose="05050102010706020507" pitchFamily="18" charset="2"/>
              <a:buChar char="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Růst migrace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(vnitřní i vnější).</a:t>
            </a:r>
          </a:p>
          <a:p>
            <a:pPr marL="342900" lvl="0" indent="-342900">
              <a:lnSpc>
                <a:spcPts val="5500"/>
              </a:lnSpc>
              <a:buFont typeface="Symbol" panose="05050102010706020507" pitchFamily="18" charset="2"/>
              <a:buChar char=""/>
            </a:pPr>
            <a:r>
              <a:rPr lang="cs-CZ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Ničení životního prostředí </a:t>
            </a:r>
            <a:r>
              <a:rPr lang="cs-CZ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úbytek zdrojů (voda, půda, nerostné bohatství, biodiverzita).</a:t>
            </a:r>
          </a:p>
        </p:txBody>
      </p:sp>
      <p:sp>
        <p:nvSpPr>
          <p:cNvPr id="162" name="CustomShape 1"/>
          <p:cNvSpPr/>
          <p:nvPr/>
        </p:nvSpPr>
        <p:spPr>
          <a:xfrm>
            <a:off x="2194560" y="545512"/>
            <a:ext cx="76352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 dirty="0">
                <a:solidFill>
                  <a:srgbClr val="7030A0"/>
                </a:solidFill>
                <a:latin typeface="Calibri"/>
                <a:ea typeface="Calibri"/>
              </a:rPr>
              <a:t>Důsledky nerovnosti ve světě</a:t>
            </a:r>
            <a:endParaRPr lang="cs-CZ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5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D18A3923-885F-4884-5315-6F2BF314EC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C4EBA5C-9459-B6B8-90E7-5653820AAEA8}"/>
              </a:ext>
            </a:extLst>
          </p:cNvPr>
          <p:cNvGrpSpPr/>
          <p:nvPr/>
        </p:nvGrpSpPr>
        <p:grpSpPr>
          <a:xfrm>
            <a:off x="520812" y="760493"/>
            <a:ext cx="11355070" cy="5849449"/>
            <a:chOff x="520812" y="760493"/>
            <a:chExt cx="11355070" cy="5849449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6175CF59-B18F-4803-6800-BF09AE310D9E}"/>
                </a:ext>
              </a:extLst>
            </p:cNvPr>
            <p:cNvGrpSpPr/>
            <p:nvPr/>
          </p:nvGrpSpPr>
          <p:grpSpPr>
            <a:xfrm>
              <a:off x="520812" y="760493"/>
              <a:ext cx="11355070" cy="5849449"/>
              <a:chOff x="520812" y="760493"/>
              <a:chExt cx="11355070" cy="5849449"/>
            </a:xfrm>
          </p:grpSpPr>
          <p:pic>
            <p:nvPicPr>
              <p:cNvPr id="19" name="Google Shape;544;p58" descr="Obsah obrázku text, snímek obrazovky, Písmo&#10;&#10;Popis byl vytvořen automaticky">
                <a:extLst>
                  <a:ext uri="{FF2B5EF4-FFF2-40B4-BE49-F238E27FC236}">
                    <a16:creationId xmlns:a16="http://schemas.microsoft.com/office/drawing/2014/main" id="{23276858-B4D7-9E8E-5E6A-565CE8D8D4C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20812" y="904875"/>
                <a:ext cx="6149340" cy="5048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Google Shape;548;p58">
                <a:extLst>
                  <a:ext uri="{FF2B5EF4-FFF2-40B4-BE49-F238E27FC236}">
                    <a16:creationId xmlns:a16="http://schemas.microsoft.com/office/drawing/2014/main" id="{C43F553C-D771-0EEF-64E6-C1C3E9C85A5D}"/>
                  </a:ext>
                </a:extLst>
              </p:cNvPr>
              <p:cNvSpPr txBox="1"/>
              <p:nvPr/>
            </p:nvSpPr>
            <p:spPr>
              <a:xfrm>
                <a:off x="6756082" y="760493"/>
                <a:ext cx="5119800" cy="520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 pyramidy lze vyčíst, že</a:t>
                </a:r>
                <a:r>
                  <a:rPr lang="cs-CZ" sz="2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téměř</a:t>
                </a:r>
                <a:r>
                  <a:rPr lang="cs-CZ" sz="2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800" b="1" dirty="0">
                    <a:solidFill>
                      <a:srgbClr val="53813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polovinu (44 %) globálního majetku vlastní 1 % nejbohatších lidí planety.</a:t>
                </a:r>
                <a:r>
                  <a:rPr lang="cs-CZ" sz="28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cs-CZ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Sečtením dvou horních pater pyramidy dospějeme k závěru,</a:t>
                </a:r>
                <a:r>
                  <a:rPr lang="cs-CZ" sz="2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že</a:t>
                </a:r>
                <a:r>
                  <a:rPr lang="cs-CZ" sz="2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800" b="1" dirty="0">
                    <a:solidFill>
                      <a:srgbClr val="2F549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cca 83 % globálního bohatství je v rukou pouhých 10 % populace. </a:t>
                </a:r>
                <a:endParaRPr sz="2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7000"/>
                  </a:lnSpc>
                  <a:spcBef>
                    <a:spcPts val="800"/>
                  </a:spcBef>
                  <a:spcAft>
                    <a:spcPts val="0"/>
                  </a:spcAft>
                  <a:buNone/>
                </a:pPr>
                <a:r>
                  <a:rPr lang="cs-CZ" sz="20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Naopak,</a:t>
                </a:r>
                <a:r>
                  <a:rPr lang="cs-CZ" sz="20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cs-CZ" sz="2800" b="1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více jak polovina lidí na světě (56 % nejchudších) vlastní méně než 2 % globálního majetku.</a:t>
                </a:r>
                <a:r>
                  <a:rPr lang="cs-CZ" sz="2400" b="1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549;p58">
                <a:extLst>
                  <a:ext uri="{FF2B5EF4-FFF2-40B4-BE49-F238E27FC236}">
                    <a16:creationId xmlns:a16="http://schemas.microsoft.com/office/drawing/2014/main" id="{68765BE3-F34E-FE0E-FDF7-039D616AB4C8}"/>
                  </a:ext>
                </a:extLst>
              </p:cNvPr>
              <p:cNvSpPr txBox="1"/>
              <p:nvPr/>
            </p:nvSpPr>
            <p:spPr>
              <a:xfrm>
                <a:off x="520812" y="6265873"/>
                <a:ext cx="11269233" cy="344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16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Zdroj: Hospodářské noviny (</a:t>
                </a:r>
                <a:r>
                  <a:rPr lang="cs-CZ" sz="1600" i="1" u="sng">
                    <a:solidFill>
                      <a:srgbClr val="0563C1"/>
                    </a:solidFill>
                    <a:latin typeface="Calibri"/>
                    <a:ea typeface="Calibri"/>
                    <a:cs typeface="Calibri"/>
                    <a:sym typeface="Calibri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https://archiv.hn.cz/c1-66664320-cinanu-je-mezi-nejbohatsimi-lidmi-planety-uz-vic-nez-americanu</a:t>
                </a:r>
                <a:r>
                  <a:rPr lang="cs-CZ" sz="160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endParaRPr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53E3C44-9135-94A5-D4D7-15D1BB0F67FC}"/>
                </a:ext>
              </a:extLst>
            </p:cNvPr>
            <p:cNvGrpSpPr/>
            <p:nvPr/>
          </p:nvGrpSpPr>
          <p:grpSpPr>
            <a:xfrm>
              <a:off x="2743200" y="948850"/>
              <a:ext cx="4067700" cy="988400"/>
              <a:chOff x="2743200" y="948850"/>
              <a:chExt cx="4067700" cy="988400"/>
            </a:xfrm>
          </p:grpSpPr>
          <p:sp>
            <p:nvSpPr>
              <p:cNvPr id="15" name="Google Shape;550;p58">
                <a:extLst>
                  <a:ext uri="{FF2B5EF4-FFF2-40B4-BE49-F238E27FC236}">
                    <a16:creationId xmlns:a16="http://schemas.microsoft.com/office/drawing/2014/main" id="{428DA6B4-13A5-C028-5AFF-36DC300A7CB1}"/>
                  </a:ext>
                </a:extLst>
              </p:cNvPr>
              <p:cNvSpPr/>
              <p:nvPr/>
            </p:nvSpPr>
            <p:spPr>
              <a:xfrm>
                <a:off x="2743200" y="948850"/>
                <a:ext cx="1531200" cy="4719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53813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51;p58">
                <a:extLst>
                  <a:ext uri="{FF2B5EF4-FFF2-40B4-BE49-F238E27FC236}">
                    <a16:creationId xmlns:a16="http://schemas.microsoft.com/office/drawing/2014/main" id="{FACDCEC3-0382-8AE6-944D-90215E0DB2B0}"/>
                  </a:ext>
                </a:extLst>
              </p:cNvPr>
              <p:cNvSpPr/>
              <p:nvPr/>
            </p:nvSpPr>
            <p:spPr>
              <a:xfrm>
                <a:off x="3929000" y="1465350"/>
                <a:ext cx="1998900" cy="4719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53813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7" name="Google Shape;552;p58">
                <a:extLst>
                  <a:ext uri="{FF2B5EF4-FFF2-40B4-BE49-F238E27FC236}">
                    <a16:creationId xmlns:a16="http://schemas.microsoft.com/office/drawing/2014/main" id="{1B9352E8-5613-467B-C2DD-B4D601F21C62}"/>
                  </a:ext>
                </a:extLst>
              </p:cNvPr>
              <p:cNvCxnSpPr/>
              <p:nvPr/>
            </p:nvCxnSpPr>
            <p:spPr>
              <a:xfrm>
                <a:off x="4274400" y="1184800"/>
                <a:ext cx="2536500" cy="3654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3813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" name="Google Shape;553;p58">
                <a:extLst>
                  <a:ext uri="{FF2B5EF4-FFF2-40B4-BE49-F238E27FC236}">
                    <a16:creationId xmlns:a16="http://schemas.microsoft.com/office/drawing/2014/main" id="{C22D502A-3B3B-1FE7-77FF-65966075CD75}"/>
                  </a:ext>
                </a:extLst>
              </p:cNvPr>
              <p:cNvCxnSpPr>
                <a:stCxn id="16" idx="3"/>
              </p:cNvCxnSpPr>
              <p:nvPr/>
            </p:nvCxnSpPr>
            <p:spPr>
              <a:xfrm rot="10800000" flipH="1">
                <a:off x="5927900" y="1512600"/>
                <a:ext cx="676500" cy="1887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3813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96A54983-6864-172B-0535-F6FDB8BA58A0}"/>
                </a:ext>
              </a:extLst>
            </p:cNvPr>
            <p:cNvGrpSpPr/>
            <p:nvPr/>
          </p:nvGrpSpPr>
          <p:grpSpPr>
            <a:xfrm>
              <a:off x="2788625" y="4689950"/>
              <a:ext cx="3891000" cy="542700"/>
              <a:chOff x="2788625" y="4689950"/>
              <a:chExt cx="3891000" cy="542700"/>
            </a:xfrm>
          </p:grpSpPr>
          <p:sp>
            <p:nvSpPr>
              <p:cNvPr id="13" name="Google Shape;554;p58">
                <a:extLst>
                  <a:ext uri="{FF2B5EF4-FFF2-40B4-BE49-F238E27FC236}">
                    <a16:creationId xmlns:a16="http://schemas.microsoft.com/office/drawing/2014/main" id="{FC9FCA2E-F190-B82A-CEFA-5C433F9D841C}"/>
                  </a:ext>
                </a:extLst>
              </p:cNvPr>
              <p:cNvSpPr/>
              <p:nvPr/>
            </p:nvSpPr>
            <p:spPr>
              <a:xfrm>
                <a:off x="2788625" y="4689950"/>
                <a:ext cx="1613700" cy="5427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A61C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4" name="Google Shape;555;p58">
                <a:extLst>
                  <a:ext uri="{FF2B5EF4-FFF2-40B4-BE49-F238E27FC236}">
                    <a16:creationId xmlns:a16="http://schemas.microsoft.com/office/drawing/2014/main" id="{998733F2-22AA-9829-DAC0-D7BF79EB361D}"/>
                  </a:ext>
                </a:extLst>
              </p:cNvPr>
              <p:cNvCxnSpPr>
                <a:stCxn id="13" idx="3"/>
              </p:cNvCxnSpPr>
              <p:nvPr/>
            </p:nvCxnSpPr>
            <p:spPr>
              <a:xfrm rot="10800000" flipH="1">
                <a:off x="4402325" y="4791200"/>
                <a:ext cx="2277300" cy="1701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61C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6135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C86F625B-0F6C-A39D-4573-A4A1AD818929}"/>
              </a:ext>
            </a:extLst>
          </p:cNvPr>
          <p:cNvGrpSpPr/>
          <p:nvPr/>
        </p:nvGrpSpPr>
        <p:grpSpPr>
          <a:xfrm>
            <a:off x="823151" y="566102"/>
            <a:ext cx="10545698" cy="6011161"/>
            <a:chOff x="823151" y="566102"/>
            <a:chExt cx="10545698" cy="6011161"/>
          </a:xfrm>
        </p:grpSpPr>
        <p:pic>
          <p:nvPicPr>
            <p:cNvPr id="2" name="Obrázek 1" descr="Obsah obrázku text, snímek obrazovky, Písmo&#10;&#10;Popis byl vytvořen automaticky">
              <a:extLst>
                <a:ext uri="{FF2B5EF4-FFF2-40B4-BE49-F238E27FC236}">
                  <a16:creationId xmlns:a16="http://schemas.microsoft.com/office/drawing/2014/main" id="{C6BCD464-C3B7-3A27-1D61-8180ED60D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1" y="566102"/>
              <a:ext cx="10545698" cy="6011161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F081AD74-86AC-6D70-00C4-347F6F5DD101}"/>
                </a:ext>
              </a:extLst>
            </p:cNvPr>
            <p:cNvSpPr txBox="1"/>
            <p:nvPr/>
          </p:nvSpPr>
          <p:spPr>
            <a:xfrm>
              <a:off x="3976914" y="4731656"/>
              <a:ext cx="1640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61 %</a:t>
              </a:r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6DEDBA3D-A817-DA54-29F9-92F802472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18" y="1538514"/>
            <a:ext cx="1797794" cy="3650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krylátový stojánek &quot;PŘESTÁVKA&quot; (115x60mm) - jmenovky.cz – e-shop  orientačním značením (dveřní tabulky, piktogramy, jmenovky, klaprámy)">
            <a:extLst>
              <a:ext uri="{FF2B5EF4-FFF2-40B4-BE49-F238E27FC236}">
                <a16:creationId xmlns:a16="http://schemas.microsoft.com/office/drawing/2014/main" id="{760CA160-A7A5-3AA6-E097-23792A54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9" y="902368"/>
            <a:ext cx="5574632" cy="55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03786AC-144C-660A-0A75-4AD66C0A9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947" y="1085804"/>
            <a:ext cx="2390474" cy="50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56E2E6F-7437-B9D1-A2DA-95A9B03D13BA}"/>
              </a:ext>
            </a:extLst>
          </p:cNvPr>
          <p:cNvSpPr txBox="1"/>
          <p:nvPr/>
        </p:nvSpPr>
        <p:spPr>
          <a:xfrm>
            <a:off x="918210" y="1688808"/>
            <a:ext cx="1035558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3200" i="1" dirty="0"/>
              <a:t>Změna klimatu má globální dopady, ale tyto dopady nejsou rovnoměrně rozloženy. </a:t>
            </a:r>
          </a:p>
          <a:p>
            <a:endParaRPr lang="cs-CZ" sz="3200" i="1" dirty="0"/>
          </a:p>
          <a:p>
            <a:r>
              <a:rPr lang="cs-CZ" sz="3200" i="1" dirty="0"/>
              <a:t>„Hlavní myšlenkou a cílem </a:t>
            </a:r>
            <a:r>
              <a:rPr lang="cs-CZ" sz="3200" b="1" i="1" dirty="0">
                <a:solidFill>
                  <a:srgbClr val="FF0000"/>
                </a:solidFill>
              </a:rPr>
              <a:t>klimatické spravedlnosti </a:t>
            </a:r>
            <a:r>
              <a:rPr lang="cs-CZ" sz="3200" i="1" dirty="0"/>
              <a:t>je upozornit na </a:t>
            </a:r>
            <a:r>
              <a:rPr lang="cs-CZ" sz="3200" b="1" i="1" dirty="0"/>
              <a:t>potřebu spravedlivého a rovnoměrného přístupu </a:t>
            </a:r>
            <a:r>
              <a:rPr lang="cs-CZ" sz="3200" i="1" dirty="0"/>
              <a:t>k ochraně životního prostředí a </a:t>
            </a:r>
            <a:r>
              <a:rPr lang="cs-CZ" sz="3200" b="1" i="1" dirty="0"/>
              <a:t>řešení změny klimatu</a:t>
            </a:r>
            <a:r>
              <a:rPr lang="cs-CZ" sz="3200" i="1" dirty="0"/>
              <a:t>, který by bral v úvahu </a:t>
            </a:r>
            <a:r>
              <a:rPr lang="cs-CZ" sz="3200" b="1" i="1" dirty="0"/>
              <a:t>různé potřeby </a:t>
            </a:r>
            <a:br>
              <a:rPr lang="cs-CZ" sz="3200" b="1" i="1" dirty="0"/>
            </a:br>
            <a:r>
              <a:rPr lang="cs-CZ" sz="3200" b="1" i="1" dirty="0"/>
              <a:t>a zranitelnost různých lidí a regionů.</a:t>
            </a:r>
            <a:r>
              <a:rPr lang="cs-CZ" sz="3200" i="1" dirty="0"/>
              <a:t>“													</a:t>
            </a:r>
            <a:r>
              <a:rPr lang="cs-CZ" sz="1400" i="1" dirty="0"/>
              <a:t>Zdroj: Chatbot GPT v3.5</a:t>
            </a:r>
            <a:endParaRPr lang="cs-CZ" sz="3200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918210" y="644877"/>
            <a:ext cx="10355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KLIMATICKÁ KRIZE V NEROVNÉM SVĚTĚ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36833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56E2E6F-7437-B9D1-A2DA-95A9B03D13BA}"/>
              </a:ext>
            </a:extLst>
          </p:cNvPr>
          <p:cNvSpPr txBox="1"/>
          <p:nvPr/>
        </p:nvSpPr>
        <p:spPr>
          <a:xfrm>
            <a:off x="536813" y="1517799"/>
            <a:ext cx="10917768" cy="46211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lvl="0" indent="-457200">
              <a:lnSpc>
                <a:spcPts val="36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2400" b="1" dirty="0"/>
              <a:t>Nejvážněji dopadá změna klimatu na ty, kteří nejméně přispěli k jejímu zavinění. </a:t>
            </a:r>
          </a:p>
          <a:p>
            <a:pPr marL="457200" lvl="0" indent="-457200">
              <a:lnSpc>
                <a:spcPts val="36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2400" b="1" dirty="0"/>
              <a:t>Nejhůře postižené klimatickou změnou jsou rozvojové země, tedy ty nejchudší. </a:t>
            </a:r>
          </a:p>
          <a:p>
            <a:pPr marL="457200" lvl="0" indent="-457200">
              <a:lnSpc>
                <a:spcPts val="36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2400" b="1" dirty="0"/>
              <a:t>Její dopady, jako jsou sucha, povodně, neúrody, tropické bou­ře a další projevy extrémního počasí, mají závažné sociální důsledky. </a:t>
            </a:r>
          </a:p>
          <a:p>
            <a:pPr marL="457200" lvl="0" indent="-457200">
              <a:lnSpc>
                <a:spcPts val="36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2400" b="1" dirty="0"/>
              <a:t>Nejvíce jsou přitom ohroženy ženy, děti a senioři. </a:t>
            </a:r>
          </a:p>
          <a:p>
            <a:pPr marL="457200" lvl="0" indent="-457200">
              <a:lnSpc>
                <a:spcPts val="3600"/>
              </a:lnSpc>
              <a:spcAft>
                <a:spcPts val="800"/>
              </a:spcAft>
              <a:buSzPct val="100000"/>
              <a:buFont typeface="+mj-lt"/>
              <a:buAutoNum type="arabicParenR"/>
            </a:pPr>
            <a:r>
              <a:rPr lang="cs-CZ" sz="2400" b="1" dirty="0"/>
              <a:t>Prohlubuje chudobu, způsobuje hlad či sociální vyloučení milionů lidí a stává se také jedním z hlavních hybatelů migrace</a:t>
            </a:r>
            <a:r>
              <a:rPr lang="cs-CZ" sz="2400" dirty="0"/>
              <a:t>.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1661652" y="686802"/>
            <a:ext cx="8318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KLIMATICKÁ NESPRAVEDLNOST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1266" name="Picture 2" descr="Carbon: How calls for climate justice are shaking the world - BBC News">
            <a:extLst>
              <a:ext uri="{FF2B5EF4-FFF2-40B4-BE49-F238E27FC236}">
                <a16:creationId xmlns:a16="http://schemas.microsoft.com/office/drawing/2014/main" id="{A07F8A6E-CC78-D7FB-6455-4004A5DA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" y="519844"/>
            <a:ext cx="10917768" cy="607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885915C-FB19-1097-8A1D-49CB8A44756F}"/>
              </a:ext>
            </a:extLst>
          </p:cNvPr>
          <p:cNvSpPr txBox="1"/>
          <p:nvPr/>
        </p:nvSpPr>
        <p:spPr>
          <a:xfrm>
            <a:off x="502920" y="1353312"/>
            <a:ext cx="112379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Globální změna klimatu je tzv. </a:t>
            </a:r>
            <a:r>
              <a:rPr lang="cs-CZ" sz="4800" b="1" spc="-1" dirty="0" err="1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threat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</a:t>
            </a:r>
            <a:r>
              <a:rPr lang="cs-CZ" sz="4800" b="1" spc="-1" dirty="0" err="1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multiplier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– „násobitel hrozeb“.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4800" b="1" spc="-1" dirty="0">
              <a:solidFill>
                <a:srgbClr val="7030A0"/>
              </a:solidFill>
              <a:latin typeface="Calibri"/>
              <a:ea typeface="Calibri"/>
              <a:cs typeface="DejaVu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Jejím působením se mnoho dosavadních globálních problémů násobí, urychluje nebo prohlubuje.</a:t>
            </a:r>
          </a:p>
        </p:txBody>
      </p:sp>
    </p:spTree>
    <p:extLst>
      <p:ext uri="{BB962C8B-B14F-4D97-AF65-F5344CB8AC3E}">
        <p14:creationId xmlns:p14="http://schemas.microsoft.com/office/powerpoint/2010/main" val="4232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766716E-02CE-C481-0790-C9510CCC2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30" y="524199"/>
            <a:ext cx="8464466" cy="60634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F35E33D-F84A-3EF6-9F08-2ED065CEB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559" y="2002055"/>
            <a:ext cx="1322584" cy="3792354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C1C41A0-A061-01D3-B85A-8A98D62BFC6D}"/>
              </a:ext>
            </a:extLst>
          </p:cNvPr>
          <p:cNvSpPr/>
          <p:nvPr/>
        </p:nvSpPr>
        <p:spPr>
          <a:xfrm>
            <a:off x="1728216" y="2587752"/>
            <a:ext cx="3236976" cy="411480"/>
          </a:xfrm>
          <a:prstGeom prst="round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1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5140692" y="694690"/>
            <a:ext cx="191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FAKTA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C0279F-2BCD-609F-00D5-F35ECD867664}"/>
              </a:ext>
            </a:extLst>
          </p:cNvPr>
          <p:cNvSpPr txBox="1"/>
          <p:nvPr/>
        </p:nvSpPr>
        <p:spPr>
          <a:xfrm>
            <a:off x="809754" y="1770825"/>
            <a:ext cx="11614484" cy="432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OSN dosáhl ke konci roku 2022 počet obyvatel </a:t>
            </a:r>
            <a:r>
              <a:rPr lang="cs-CZ" sz="4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miliard </a:t>
            </a: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lidí.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4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regionech s vysokou mírou klimatické zranitelnosti žije </a:t>
            </a:r>
            <a:r>
              <a:rPr lang="cs-CZ" sz="4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3,5 miliardy </a:t>
            </a: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lidí.</a:t>
            </a: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wo maps: climate responsibility and climate vulnerability – The Earthbound  Report">
            <a:extLst>
              <a:ext uri="{FF2B5EF4-FFF2-40B4-BE49-F238E27FC236}">
                <a16:creationId xmlns:a16="http://schemas.microsoft.com/office/drawing/2014/main" id="{CFD2F1DE-F23B-269D-FFF0-320FF01F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9" y="563353"/>
            <a:ext cx="10563112" cy="60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5140692" y="700864"/>
            <a:ext cx="191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FAKTA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C0279F-2BCD-609F-00D5-F35ECD867664}"/>
              </a:ext>
            </a:extLst>
          </p:cNvPr>
          <p:cNvSpPr txBox="1"/>
          <p:nvPr/>
        </p:nvSpPr>
        <p:spPr>
          <a:xfrm>
            <a:off x="288758" y="1770825"/>
            <a:ext cx="11614484" cy="412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Hladomor už nyní sužuje </a:t>
            </a:r>
            <a:r>
              <a:rPr lang="cs-CZ" sz="4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milionů </a:t>
            </a:r>
            <a:r>
              <a:rPr lang="cs-CZ" sz="4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lidí, hlavně v rozvojových zemích. 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vyspělých zemích jsou lidé naopak čím dál obéznější. Dnes jich je přes </a:t>
            </a:r>
            <a:r>
              <a:rPr lang="cs-CZ" sz="4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600 milionů</a:t>
            </a: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téměř </a:t>
            </a:r>
            <a:b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10 % všech lidí.</a:t>
            </a: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4862562" y="512104"/>
            <a:ext cx="191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FAKTA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" name="Obrázek 2" descr="Obsah obrázku text, mapa, atlas&#10;&#10;Popis byl vytvořen automaticky">
            <a:extLst>
              <a:ext uri="{FF2B5EF4-FFF2-40B4-BE49-F238E27FC236}">
                <a16:creationId xmlns:a16="http://schemas.microsoft.com/office/drawing/2014/main" id="{305E1A07-B553-CA23-38BA-998382042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77"/>
          <a:stretch/>
        </p:blipFill>
        <p:spPr>
          <a:xfrm>
            <a:off x="1681084" y="557680"/>
            <a:ext cx="8610581" cy="60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4300513" y="764453"/>
            <a:ext cx="3590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PŘEDPOVĚDI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C0279F-2BCD-609F-00D5-F35ECD867664}"/>
              </a:ext>
            </a:extLst>
          </p:cNvPr>
          <p:cNvSpPr txBox="1"/>
          <p:nvPr/>
        </p:nvSpPr>
        <p:spPr>
          <a:xfrm>
            <a:off x="288757" y="1994760"/>
            <a:ext cx="11614484" cy="432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3 500 000 000 </a:t>
            </a:r>
            <a:r>
              <a:rPr lang="cs-CZ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lidí, tj. 40 % obyvatel planety, bude za 30 let trpět nedostatkem vody. </a:t>
            </a:r>
            <a:endParaRPr lang="cs-CZ" sz="3200" dirty="0"/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Podle odhadů do konce tohoto století postihne sucho kolem 700 milionů lidí po celém světě.</a:t>
            </a:r>
            <a:endParaRPr lang="cs-CZ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4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5FF40C04-95E0-E3D9-805E-44BC08870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/>
          <a:stretch/>
        </p:blipFill>
        <p:spPr>
          <a:xfrm>
            <a:off x="1052117" y="684762"/>
            <a:ext cx="10087766" cy="54884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415D823-24A2-860C-648B-6FF3D450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818991"/>
            <a:ext cx="2706746" cy="38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4862562" y="512104"/>
            <a:ext cx="191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FAKTA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2" name="Obrázek 1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8EB25AA6-4AA0-0555-97B3-877F8AAB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84" y="564656"/>
            <a:ext cx="8465781" cy="59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5140692" y="698717"/>
            <a:ext cx="19106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FAKTA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C0279F-2BCD-609F-00D5-F35ECD867664}"/>
              </a:ext>
            </a:extLst>
          </p:cNvPr>
          <p:cNvSpPr txBox="1"/>
          <p:nvPr/>
        </p:nvSpPr>
        <p:spPr>
          <a:xfrm>
            <a:off x="288757" y="1701540"/>
            <a:ext cx="11614484" cy="3454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Migrace je stále častější způsob řešení klimatické krize.</a:t>
            </a:r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cs-CZ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roce 2020 bylo na světě přes 100 milionů uprchlíků, což bylo </a:t>
            </a:r>
            <a:r>
              <a:rPr lang="cs-CZ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třikrát více </a:t>
            </a:r>
            <a:r>
              <a:rPr lang="cs-CZ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než 10 let předtím.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934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766716E-02CE-C481-0790-C9510CCC2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003" y="689811"/>
            <a:ext cx="9179993" cy="588745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913230E-D57B-3146-72A0-3FFD4BFACABB}"/>
              </a:ext>
            </a:extLst>
          </p:cNvPr>
          <p:cNvSpPr/>
          <p:nvPr/>
        </p:nvSpPr>
        <p:spPr>
          <a:xfrm>
            <a:off x="2846761" y="2795299"/>
            <a:ext cx="6784848" cy="1015663"/>
          </a:xfrm>
          <a:prstGeom prst="rect">
            <a:avLst/>
          </a:prstGeom>
          <a:solidFill>
            <a:schemeClr val="lt1">
              <a:alpha val="86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215 000 000 lidí</a:t>
            </a:r>
          </a:p>
        </p:txBody>
      </p:sp>
    </p:spTree>
    <p:extLst>
      <p:ext uri="{BB962C8B-B14F-4D97-AF65-F5344CB8AC3E}">
        <p14:creationId xmlns:p14="http://schemas.microsoft.com/office/powerpoint/2010/main" val="38117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176633" y="829891"/>
            <a:ext cx="7347285" cy="519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„Vyřešení změny klimatu přinese, z povahy věci, jedno z nejrychlejších zlepšení životní úrovně v lidské historii“</a:t>
            </a:r>
            <a:b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4000" i="1" kern="100" dirty="0">
              <a:solidFill>
                <a:srgbClr val="4472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4000" i="1" kern="1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Solomon</a:t>
            </a:r>
            <a:r>
              <a:rPr lang="cs-CZ" sz="40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Goldstein-Rose</a:t>
            </a:r>
            <a:r>
              <a:rPr lang="cs-CZ" sz="44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28694D-D605-0041-3B8A-26246A034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67" y="1107752"/>
            <a:ext cx="3288802" cy="492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8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3240505" y="576273"/>
            <a:ext cx="6015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PŘEDPOKLADY ŘEŠENÍ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705853" y="1537899"/>
            <a:ext cx="1078029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Ekosystém a člověk jsou ve velmi blízkém vztahu. </a:t>
            </a:r>
            <a:r>
              <a:rPr 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</a:t>
            </a:r>
            <a:r>
              <a:rPr lang="cs-CZ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ranitelnost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člověka a ekosystému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vzájemně ovlivňují.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Chtít klimatickou spravedlnost znamená chtít víc, než jen snížit emise.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Řešením je pomoci těmto zemím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(ekonomicky, technologicky, politicky atp.) dostat se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žádanou úroveň rozvoje jinak, než spalováním fosilních paliv. 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6726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1149927" y="607933"/>
            <a:ext cx="9739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CO MUSÍ UDĚLAT 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GLOBÁLNÍ SEVER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847184" y="1741140"/>
            <a:ext cx="1078029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Opustit fosilní paliva jako první.</a:t>
            </a:r>
            <a:endParaRPr lang="cs-CZ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Přejít zcela obnovitelné zdroje energie.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Transformovat výrobu a spotřebu (zelené investice).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Přesvědčit rozvíjející a nerozvinuté státy o potřebě záchrany klimatu.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Poskytnout ekonomickou a technologickou pomoc.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5367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2237874" y="592315"/>
            <a:ext cx="7716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DejaVu Sans"/>
              </a:rPr>
              <a:t>CO MUSÍME UDĚLAT VŠICHNI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847184" y="1741140"/>
            <a:ext cx="1078029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Opustit fosilní paliva a zastavit produkci CO</a:t>
            </a:r>
            <a:r>
              <a:rPr lang="cs-CZ" sz="3600" b="1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cs-CZ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Přejít na obnovitelné zdroje energie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žit nebo omezit svou spotřebu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Dosáhnout mezinárodní shody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Změnit své uvažování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705853" y="640590"/>
            <a:ext cx="10780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Pařížská dohoda a Green </a:t>
            </a:r>
            <a:r>
              <a:rPr lang="cs-CZ" sz="4800" b="1" spc="-1" dirty="0" err="1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Deal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pro Evropu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522514" y="1741140"/>
            <a:ext cx="111049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Světová klimatická konference v Paříži 2015</a:t>
            </a:r>
            <a:endParaRPr lang="cs-CZ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 zemí včetně Evropské unie</a:t>
            </a:r>
            <a:endParaRPr lang="cs-CZ" sz="3600" b="1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držet globální oteplování výrazně pod 2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C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co nejvíce se přiblížit hodnotě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C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porovnání s předindustriálním období. 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92049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705853" y="640590"/>
            <a:ext cx="107802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Pařížská dohoda a Green </a:t>
            </a:r>
            <a:r>
              <a:rPr lang="cs-CZ" sz="4800" b="1" spc="-1" dirty="0" err="1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Deal</a:t>
            </a: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 pro Evropu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522514" y="1741140"/>
            <a:ext cx="1110496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v prosinci 2019 přišla s tzv. 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Zelenou dohodou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Reakce na to, že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emise neklesají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tak, jak vyžaduje Pařížská dohoda.</a:t>
            </a:r>
            <a:endParaRPr lang="cs-CZ" sz="6000" b="1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roku 2030 snížit emise o 55 % 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(tzv. balíček Fit </a:t>
            </a:r>
            <a:r>
              <a:rPr lang="cs-CZ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55) a dosáhnout do roku 2050 nulových emisí (být tzv.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uhlíkově neutrální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739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2656115" y="607933"/>
            <a:ext cx="6684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KLIMATICKÁ NEUTRALITA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522514" y="1741140"/>
            <a:ext cx="1110496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6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Dobrá zpráva: </a:t>
            </a:r>
            <a:r>
              <a:rPr lang="cs-CZ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postupně se přidala i většina dalších států</a:t>
            </a:r>
            <a:r>
              <a:rPr lang="en-US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Špatná zpráva: </a:t>
            </a:r>
            <a:r>
              <a:rPr lang="cs-CZ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každý to vnímá po svém</a:t>
            </a:r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</a:t>
            </a:r>
            <a:endParaRPr lang="cs-CZ" sz="6000" b="1" dirty="0"/>
          </a:p>
        </p:txBody>
      </p:sp>
    </p:spTree>
    <p:extLst>
      <p:ext uri="{BB962C8B-B14F-4D97-AF65-F5344CB8AC3E}">
        <p14:creationId xmlns:p14="http://schemas.microsoft.com/office/powerpoint/2010/main" val="5813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9A8FFB9A-50F6-B313-E457-D852C5108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/>
          <a:stretch/>
        </p:blipFill>
        <p:spPr>
          <a:xfrm>
            <a:off x="199382" y="624114"/>
            <a:ext cx="10136216" cy="583928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4F0573-2A5C-DA3B-B430-774DC92CB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890" y="2220685"/>
            <a:ext cx="2345110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938BD79-C910-9D31-47B5-1139ABE26811}"/>
              </a:ext>
            </a:extLst>
          </p:cNvPr>
          <p:cNvGrpSpPr/>
          <p:nvPr/>
        </p:nvGrpSpPr>
        <p:grpSpPr>
          <a:xfrm>
            <a:off x="1075884" y="531244"/>
            <a:ext cx="9875144" cy="6032842"/>
            <a:chOff x="1075884" y="531244"/>
            <a:chExt cx="9875144" cy="6032842"/>
          </a:xfrm>
        </p:grpSpPr>
        <p:pic>
          <p:nvPicPr>
            <p:cNvPr id="2" name="Obrázek 1" descr="Obsah obrázku text, snímek obrazovky, kruh, Písmo&#10;&#10;Popis byl vytvořen automaticky">
              <a:extLst>
                <a:ext uri="{FF2B5EF4-FFF2-40B4-BE49-F238E27FC236}">
                  <a16:creationId xmlns:a16="http://schemas.microsoft.com/office/drawing/2014/main" id="{4211537F-767C-466E-5E9E-93A73205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93" b="3060"/>
            <a:stretch/>
          </p:blipFill>
          <p:spPr bwMode="auto">
            <a:xfrm>
              <a:off x="1075884" y="1376061"/>
              <a:ext cx="9875144" cy="5188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Obrázek 8" descr="Obsah obrázku text, snímek obrazovky, kruh, Písmo&#10;&#10;Popis byl vytvořen automaticky">
              <a:extLst>
                <a:ext uri="{FF2B5EF4-FFF2-40B4-BE49-F238E27FC236}">
                  <a16:creationId xmlns:a16="http://schemas.microsoft.com/office/drawing/2014/main" id="{318BAE06-33EB-F47A-4AD4-E5DCC8E63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6" b="82692"/>
            <a:stretch/>
          </p:blipFill>
          <p:spPr bwMode="auto">
            <a:xfrm>
              <a:off x="1495885" y="531244"/>
              <a:ext cx="9035143" cy="9360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BA9DC69-8AC7-64BE-5AB6-43058788FD20}"/>
              </a:ext>
            </a:extLst>
          </p:cNvPr>
          <p:cNvGrpSpPr/>
          <p:nvPr/>
        </p:nvGrpSpPr>
        <p:grpSpPr>
          <a:xfrm>
            <a:off x="6421208" y="5112607"/>
            <a:ext cx="1879148" cy="1058811"/>
            <a:chOff x="6421208" y="5112607"/>
            <a:chExt cx="1879148" cy="1058811"/>
          </a:xfrm>
        </p:grpSpPr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37F0D012-1CE7-2550-7139-1AE9805B2EAE}"/>
                </a:ext>
              </a:extLst>
            </p:cNvPr>
            <p:cNvSpPr txBox="1"/>
            <p:nvPr/>
          </p:nvSpPr>
          <p:spPr>
            <a:xfrm>
              <a:off x="6421208" y="5802086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2050</a:t>
              </a: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D2DA5B00-8651-1DDA-97F5-FEFB563F249B}"/>
                </a:ext>
              </a:extLst>
            </p:cNvPr>
            <p:cNvSpPr txBox="1"/>
            <p:nvPr/>
          </p:nvSpPr>
          <p:spPr>
            <a:xfrm>
              <a:off x="7500256" y="5112607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2050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80F2A4E2-621D-BC5F-E416-51383592D5C1}"/>
              </a:ext>
            </a:extLst>
          </p:cNvPr>
          <p:cNvGrpSpPr/>
          <p:nvPr/>
        </p:nvGrpSpPr>
        <p:grpSpPr>
          <a:xfrm>
            <a:off x="3507920" y="4005942"/>
            <a:ext cx="5192486" cy="2165476"/>
            <a:chOff x="3507920" y="4005942"/>
            <a:chExt cx="5192486" cy="2165476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05305F2D-4845-F8D5-90CD-021CC8ECC819}"/>
                </a:ext>
              </a:extLst>
            </p:cNvPr>
            <p:cNvSpPr txBox="1"/>
            <p:nvPr/>
          </p:nvSpPr>
          <p:spPr>
            <a:xfrm>
              <a:off x="7900306" y="4005942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2060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0BB43EC-7696-5427-7967-964C55DA96F6}"/>
                </a:ext>
              </a:extLst>
            </p:cNvPr>
            <p:cNvSpPr txBox="1"/>
            <p:nvPr/>
          </p:nvSpPr>
          <p:spPr>
            <a:xfrm>
              <a:off x="3507920" y="5802086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2060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AFB799-0AE5-D9A3-12B8-E4177A409DF4}"/>
              </a:ext>
            </a:extLst>
          </p:cNvPr>
          <p:cNvSpPr txBox="1"/>
          <p:nvPr/>
        </p:nvSpPr>
        <p:spPr>
          <a:xfrm>
            <a:off x="4683578" y="5802086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2070</a:t>
            </a:r>
          </a:p>
        </p:txBody>
      </p:sp>
    </p:spTree>
    <p:extLst>
      <p:ext uri="{BB962C8B-B14F-4D97-AF65-F5344CB8AC3E}">
        <p14:creationId xmlns:p14="http://schemas.microsoft.com/office/powerpoint/2010/main" val="13230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2181347" y="607933"/>
            <a:ext cx="9840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Emise  ̶  situace ve světě a EU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543518" y="1823314"/>
            <a:ext cx="1110496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Emise ve světě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rostou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většině zemí Evropy emise skleníkových plynů buď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stagnují, nebo klesají.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Naopak,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třetím světě </a:t>
            </a:r>
            <a:r>
              <a:rPr lang="cs-CZ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(zejména Asii) poměrně </a:t>
            </a: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silně rostou. </a:t>
            </a:r>
          </a:p>
        </p:txBody>
      </p:sp>
    </p:spTree>
    <p:extLst>
      <p:ext uri="{BB962C8B-B14F-4D97-AF65-F5344CB8AC3E}">
        <p14:creationId xmlns:p14="http://schemas.microsoft.com/office/powerpoint/2010/main" val="3558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C66A562E-00AE-2234-4334-362C5FE23C59}"/>
              </a:ext>
            </a:extLst>
          </p:cNvPr>
          <p:cNvGrpSpPr/>
          <p:nvPr/>
        </p:nvGrpSpPr>
        <p:grpSpPr>
          <a:xfrm>
            <a:off x="1971787" y="545432"/>
            <a:ext cx="8838976" cy="6046750"/>
            <a:chOff x="1971787" y="545432"/>
            <a:chExt cx="8838976" cy="6046750"/>
          </a:xfrm>
        </p:grpSpPr>
        <p:pic>
          <p:nvPicPr>
            <p:cNvPr id="2" name="Obrázek 1" descr="Obsah obrázku text, snímek obrazovky, diagram, řada/pruh&#10;&#10;Popis byl vytvořen automaticky">
              <a:extLst>
                <a:ext uri="{FF2B5EF4-FFF2-40B4-BE49-F238E27FC236}">
                  <a16:creationId xmlns:a16="http://schemas.microsoft.com/office/drawing/2014/main" id="{48610AC8-C5F1-4CD2-F688-1A02A6F4D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5"/>
            <a:stretch/>
          </p:blipFill>
          <p:spPr bwMode="auto">
            <a:xfrm>
              <a:off x="1971787" y="545432"/>
              <a:ext cx="8838976" cy="60467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" name="Přímá spojnice se šipkou 3">
              <a:extLst>
                <a:ext uri="{FF2B5EF4-FFF2-40B4-BE49-F238E27FC236}">
                  <a16:creationId xmlns:a16="http://schemas.microsoft.com/office/drawing/2014/main" id="{C8013FD7-98CF-47A0-67E2-32C7C2EAE024}"/>
                </a:ext>
              </a:extLst>
            </p:cNvPr>
            <p:cNvCxnSpPr/>
            <p:nvPr/>
          </p:nvCxnSpPr>
          <p:spPr>
            <a:xfrm>
              <a:off x="8534400" y="1943100"/>
              <a:ext cx="0" cy="6953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F6918992-EEF9-BBB7-9EBC-2002CBB1B09C}"/>
                </a:ext>
              </a:extLst>
            </p:cNvPr>
            <p:cNvSpPr txBox="1"/>
            <p:nvPr/>
          </p:nvSpPr>
          <p:spPr>
            <a:xfrm>
              <a:off x="8105775" y="1638300"/>
              <a:ext cx="10477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chemeClr val="accent2"/>
                  </a:solidFill>
                </a:rPr>
                <a:t>Covid-19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90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610AC8-C5F1-4CD2-F688-1A02A6F4D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39840" y="545479"/>
            <a:ext cx="8512319" cy="6015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2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hlinkClick r:id="rId3"/>
            <a:extLst>
              <a:ext uri="{FF2B5EF4-FFF2-40B4-BE49-F238E27FC236}">
                <a16:creationId xmlns:a16="http://schemas.microsoft.com/office/drawing/2014/main" id="{48610AC8-C5F1-4CD2-F688-1A02A6F4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0813" y="548817"/>
            <a:ext cx="8512319" cy="60086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8887F70-2B3A-75B0-8FE9-21D2B512AF7F}"/>
              </a:ext>
            </a:extLst>
          </p:cNvPr>
          <p:cNvSpPr txBox="1"/>
          <p:nvPr/>
        </p:nvSpPr>
        <p:spPr>
          <a:xfrm>
            <a:off x="2024588" y="548817"/>
            <a:ext cx="878477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Emise CO</a:t>
            </a:r>
            <a:r>
              <a:rPr lang="cs-CZ" sz="4000" b="1" spc="-1" baseline="-25000" dirty="0">
                <a:solidFill>
                  <a:srgbClr val="7030A0"/>
                </a:solidFill>
                <a:latin typeface="Calibri"/>
                <a:ea typeface="Calibri"/>
              </a:rPr>
              <a:t>2</a:t>
            </a:r>
            <a:r>
              <a:rPr lang="cs-CZ" sz="4000" b="1" spc="-1" dirty="0">
                <a:solidFill>
                  <a:srgbClr val="7030A0"/>
                </a:solidFill>
                <a:latin typeface="Calibri"/>
                <a:ea typeface="Calibri"/>
              </a:rPr>
              <a:t> ve světě na obyvatele (2021)</a:t>
            </a:r>
          </a:p>
        </p:txBody>
      </p:sp>
    </p:spTree>
    <p:extLst>
      <p:ext uri="{BB962C8B-B14F-4D97-AF65-F5344CB8AC3E}">
        <p14:creationId xmlns:p14="http://schemas.microsoft.com/office/powerpoint/2010/main" val="13038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82F9D1B-7493-1994-A7B9-99EC3582FC1F}"/>
              </a:ext>
            </a:extLst>
          </p:cNvPr>
          <p:cNvSpPr txBox="1"/>
          <p:nvPr/>
        </p:nvSpPr>
        <p:spPr>
          <a:xfrm>
            <a:off x="270043" y="847589"/>
            <a:ext cx="7799489" cy="5270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"Emise nejbohatšího procenta celosvětové populace činí více než dvakrát tolik, co emise těch chudších 50 procent.</a:t>
            </a:r>
            <a:r>
              <a:rPr lang="cs-CZ" sz="3600" i="1" kern="100" dirty="0">
                <a:solidFill>
                  <a:srgbClr val="05171F"/>
                </a:solidFill>
                <a:effectLst/>
                <a:latin typeface="Lora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Tato elita by tak musela svou uhlíkovou stopu zmenšit třicetkrát, pokud bychom chtěli dostát pařížské dohodě" </a:t>
            </a:r>
          </a:p>
          <a:p>
            <a:pPr marL="548640" marR="548640" algn="ctr">
              <a:lnSpc>
                <a:spcPct val="107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sz="3600" i="1" kern="100" dirty="0" err="1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Inger</a:t>
            </a:r>
            <a:r>
              <a:rPr lang="cs-CZ" sz="3600" i="1" kern="100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Anderson (UNEP)</a:t>
            </a:r>
          </a:p>
        </p:txBody>
      </p:sp>
      <p:pic>
        <p:nvPicPr>
          <p:cNvPr id="1026" name="Picture 2" descr="Executive Director of the United Nations Environment Programme | United  Nations Secretary-General">
            <a:extLst>
              <a:ext uri="{FF2B5EF4-FFF2-40B4-BE49-F238E27FC236}">
                <a16:creationId xmlns:a16="http://schemas.microsoft.com/office/drawing/2014/main" id="{B7EE2905-395B-24C6-BEEF-C10E2DFB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24" y="1132537"/>
            <a:ext cx="3323389" cy="498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FD15684D-A419-8A51-FF90-4DB239DEC04E}"/>
              </a:ext>
            </a:extLst>
          </p:cNvPr>
          <p:cNvSpPr txBox="1"/>
          <p:nvPr/>
        </p:nvSpPr>
        <p:spPr>
          <a:xfrm>
            <a:off x="1154653" y="607933"/>
            <a:ext cx="9840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 spc="-1" dirty="0">
                <a:solidFill>
                  <a:srgbClr val="7030A0"/>
                </a:solidFill>
                <a:latin typeface="Calibri"/>
                <a:ea typeface="Calibri"/>
                <a:cs typeface="DejaVu Sans"/>
              </a:rPr>
              <a:t>Kdo nesmrdí, není Čech  ̶  situace v ČR</a:t>
            </a:r>
            <a:endParaRPr kumimoji="0" lang="cs-CZ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E1DFB-3BA5-C50E-4F6D-0CE0A9909EF1}"/>
              </a:ext>
            </a:extLst>
          </p:cNvPr>
          <p:cNvSpPr txBox="1"/>
          <p:nvPr/>
        </p:nvSpPr>
        <p:spPr>
          <a:xfrm>
            <a:off x="543518" y="1514044"/>
            <a:ext cx="1110496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ČR je v produkci CO</a:t>
            </a:r>
            <a:r>
              <a:rPr lang="cs-CZ" sz="40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hlavu </a:t>
            </a: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třetím místě v EU </a:t>
            </a: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hned po Lucembursku a Irsku.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Vysoká uhlíková stopa nás řádí mezi</a:t>
            </a: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prvních 25 zemí</a:t>
            </a: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 celkem cca 200 sledovaných států světa.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by každý obyvatel Země produkoval tolik emisí jako průměrný Čech</a:t>
            </a:r>
            <a:r>
              <a:rPr lang="cs-CZ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globální emise by vzrostly na dvojnásobek. </a:t>
            </a:r>
            <a:endParaRPr lang="cs-CZ" sz="11500" b="1" dirty="0"/>
          </a:p>
        </p:txBody>
      </p:sp>
    </p:spTree>
    <p:extLst>
      <p:ext uri="{BB962C8B-B14F-4D97-AF65-F5344CB8AC3E}">
        <p14:creationId xmlns:p14="http://schemas.microsoft.com/office/powerpoint/2010/main" val="15174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4A1DFDFE-671D-908F-547B-0706455ED248}"/>
              </a:ext>
            </a:extLst>
          </p:cNvPr>
          <p:cNvGrpSpPr/>
          <p:nvPr/>
        </p:nvGrpSpPr>
        <p:grpSpPr>
          <a:xfrm>
            <a:off x="5471305" y="1134577"/>
            <a:ext cx="5766277" cy="2828720"/>
            <a:chOff x="6468365" y="1019314"/>
            <a:chExt cx="5766277" cy="2828720"/>
          </a:xfrm>
        </p:grpSpPr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8FF453D-64DF-90B0-330A-C5B80391230D}"/>
                </a:ext>
              </a:extLst>
            </p:cNvPr>
            <p:cNvSpPr txBox="1"/>
            <p:nvPr/>
          </p:nvSpPr>
          <p:spPr>
            <a:xfrm>
              <a:off x="7754693" y="1036851"/>
              <a:ext cx="4479949" cy="281118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5400" b="1" dirty="0"/>
                <a:t>11 tun CO</a:t>
              </a:r>
              <a:r>
                <a:rPr lang="en-US" sz="5400" b="1" baseline="-25000" dirty="0"/>
                <a:t>2</a:t>
              </a:r>
              <a:r>
                <a:rPr lang="cs-CZ" sz="5400" b="1" baseline="-25000" dirty="0"/>
                <a:t> </a:t>
              </a:r>
              <a:r>
                <a:rPr lang="cs-CZ" sz="5400" b="1" dirty="0"/>
                <a:t>ka</a:t>
              </a:r>
              <a:r>
                <a:rPr lang="en-US" sz="5400" b="1" dirty="0"/>
                <a:t>ždý</a:t>
              </a:r>
              <a:r>
                <a:rPr lang="cs-CZ" sz="5400" b="1" dirty="0"/>
                <a:t> </a:t>
              </a:r>
              <a:r>
                <a:rPr lang="en-US" sz="5400" b="1" dirty="0"/>
                <a:t>rok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7C7B2B0-52A7-9A74-C1EB-DCD753A463CD}"/>
                </a:ext>
              </a:extLst>
            </p:cNvPr>
            <p:cNvSpPr txBox="1"/>
            <p:nvPr/>
          </p:nvSpPr>
          <p:spPr>
            <a:xfrm>
              <a:off x="6468365" y="1019314"/>
              <a:ext cx="76348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800" b="1" dirty="0"/>
                <a:t>=</a:t>
              </a:r>
              <a:endParaRPr lang="cs-CZ" sz="8800" dirty="0"/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8CA9EC6C-CAD9-C0A2-935A-40BFDA7B2CCA}"/>
              </a:ext>
            </a:extLst>
          </p:cNvPr>
          <p:cNvGrpSpPr/>
          <p:nvPr/>
        </p:nvGrpSpPr>
        <p:grpSpPr>
          <a:xfrm>
            <a:off x="211081" y="325031"/>
            <a:ext cx="4956349" cy="2774500"/>
            <a:chOff x="211082" y="325031"/>
            <a:chExt cx="4795285" cy="2826190"/>
          </a:xfrm>
        </p:grpSpPr>
        <p:pic>
          <p:nvPicPr>
            <p:cNvPr id="5" name="Picture 4" descr="Image result for czech flag map">
              <a:extLst>
                <a:ext uri="{FF2B5EF4-FFF2-40B4-BE49-F238E27FC236}">
                  <a16:creationId xmlns:a16="http://schemas.microsoft.com/office/drawing/2014/main" id="{6731946C-117C-A766-B279-D1DE2623556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11082" y="325031"/>
              <a:ext cx="4795285" cy="2685359"/>
            </a:xfrm>
            <a:prstGeom prst="rect">
              <a:avLst/>
            </a:prstGeom>
          </p:spPr>
        </p:pic>
        <p:pic>
          <p:nvPicPr>
            <p:cNvPr id="6" name="Picture 8" descr="Image result for standing guy siluete">
              <a:extLst>
                <a:ext uri="{FF2B5EF4-FFF2-40B4-BE49-F238E27FC236}">
                  <a16:creationId xmlns:a16="http://schemas.microsoft.com/office/drawing/2014/main" id="{F063C86E-AECD-9D4F-F781-350786881B30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3872370" y="535015"/>
              <a:ext cx="981077" cy="2616206"/>
            </a:xfrm>
            <a:prstGeom prst="rect">
              <a:avLst/>
            </a:prstGeom>
          </p:spPr>
        </p:pic>
      </p:grpSp>
      <p:pic>
        <p:nvPicPr>
          <p:cNvPr id="9" name="Grafický objekt 8" descr="Auto se souvislou výplní">
            <a:extLst>
              <a:ext uri="{FF2B5EF4-FFF2-40B4-BE49-F238E27FC236}">
                <a16:creationId xmlns:a16="http://schemas.microsoft.com/office/drawing/2014/main" id="{4059418A-6400-78EF-0A9B-17118772F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9103" y="2879504"/>
            <a:ext cx="2410038" cy="2410038"/>
          </a:xfrm>
          <a:prstGeom prst="rect">
            <a:avLst/>
          </a:prstGeom>
        </p:spPr>
      </p:pic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634B725-70F8-04DE-C3DD-F2F949CB4191}"/>
              </a:ext>
            </a:extLst>
          </p:cNvPr>
          <p:cNvGrpSpPr/>
          <p:nvPr/>
        </p:nvGrpSpPr>
        <p:grpSpPr>
          <a:xfrm>
            <a:off x="842505" y="5071223"/>
            <a:ext cx="11137228" cy="2278896"/>
            <a:chOff x="842713" y="5071223"/>
            <a:chExt cx="10135822" cy="2278896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712C6531-B43D-4EB8-09E3-D90C91B8E2E9}"/>
                </a:ext>
              </a:extLst>
            </p:cNvPr>
            <p:cNvSpPr txBox="1"/>
            <p:nvPr/>
          </p:nvSpPr>
          <p:spPr>
            <a:xfrm>
              <a:off x="842713" y="5311163"/>
              <a:ext cx="3936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b="1" dirty="0"/>
                <a:t>11 tun CO</a:t>
              </a:r>
              <a:r>
                <a:rPr lang="en-US" sz="6000" b="1" baseline="-25000" dirty="0"/>
                <a:t>2</a:t>
              </a:r>
              <a:endParaRPr lang="cs-CZ" sz="6000" dirty="0"/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4BF4AF3D-4820-8AC6-1E60-478F37D84EE7}"/>
                </a:ext>
              </a:extLst>
            </p:cNvPr>
            <p:cNvGrpSpPr/>
            <p:nvPr/>
          </p:nvGrpSpPr>
          <p:grpSpPr>
            <a:xfrm>
              <a:off x="5065814" y="5071223"/>
              <a:ext cx="5912721" cy="2278896"/>
              <a:chOff x="5065814" y="5071223"/>
              <a:chExt cx="5912721" cy="2278896"/>
            </a:xfrm>
          </p:grpSpPr>
          <p:sp>
            <p:nvSpPr>
              <p:cNvPr id="17" name="TextovéPole 16">
                <a:extLst>
                  <a:ext uri="{FF2B5EF4-FFF2-40B4-BE49-F238E27FC236}">
                    <a16:creationId xmlns:a16="http://schemas.microsoft.com/office/drawing/2014/main" id="{B36AD54C-90DE-3B63-B527-9D38FE69C7CB}"/>
                  </a:ext>
                </a:extLst>
              </p:cNvPr>
              <p:cNvSpPr txBox="1"/>
              <p:nvPr/>
            </p:nvSpPr>
            <p:spPr>
              <a:xfrm>
                <a:off x="6368648" y="5226461"/>
                <a:ext cx="4609887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6600" b="1" dirty="0"/>
                  <a:t>1</a:t>
                </a:r>
                <a:r>
                  <a:rPr lang="cs-CZ" sz="6600" b="1" dirty="0"/>
                  <a:t>00 000 km</a:t>
                </a:r>
                <a:endParaRPr lang="cs-CZ" sz="6600" dirty="0"/>
              </a:p>
            </p:txBody>
          </p:sp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F2A354E4-E640-3B8C-037A-5CA5AEDC2F14}"/>
                  </a:ext>
                </a:extLst>
              </p:cNvPr>
              <p:cNvSpPr txBox="1"/>
              <p:nvPr/>
            </p:nvSpPr>
            <p:spPr>
              <a:xfrm>
                <a:off x="5065814" y="5071223"/>
                <a:ext cx="76348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8800" b="1" dirty="0"/>
                  <a:t>=</a:t>
                </a:r>
                <a:endParaRPr lang="cs-CZ" sz="8800" dirty="0"/>
              </a:p>
            </p:txBody>
          </p:sp>
        </p:grp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8DBB5F05-CDFF-5DEB-2248-25A373039C3F}"/>
              </a:ext>
            </a:extLst>
          </p:cNvPr>
          <p:cNvGrpSpPr/>
          <p:nvPr/>
        </p:nvGrpSpPr>
        <p:grpSpPr>
          <a:xfrm>
            <a:off x="5498501" y="3130559"/>
            <a:ext cx="6481232" cy="1754326"/>
            <a:chOff x="5498501" y="3130559"/>
            <a:chExt cx="6481232" cy="1754326"/>
          </a:xfrm>
        </p:grpSpPr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144E7C0-9C17-190C-4EF0-38B4E5B1E3A7}"/>
                </a:ext>
              </a:extLst>
            </p:cNvPr>
            <p:cNvSpPr txBox="1"/>
            <p:nvPr/>
          </p:nvSpPr>
          <p:spPr>
            <a:xfrm>
              <a:off x="6720696" y="3130559"/>
              <a:ext cx="52590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5400" b="1" dirty="0"/>
                <a:t>110 g CO</a:t>
              </a:r>
              <a:r>
                <a:rPr lang="cs-CZ" sz="5400" b="1" baseline="-25000" dirty="0"/>
                <a:t>2</a:t>
              </a:r>
              <a:r>
                <a:rPr lang="cs-CZ" sz="5400" b="1" dirty="0"/>
                <a:t> </a:t>
              </a:r>
            </a:p>
            <a:p>
              <a:r>
                <a:rPr lang="cs-CZ" sz="5400" b="1" dirty="0"/>
                <a:t>každý kilometr</a:t>
              </a:r>
              <a:endParaRPr lang="cs-CZ" sz="5400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91B8620B-D795-E01F-9E03-ED9B2572BE4E}"/>
                </a:ext>
              </a:extLst>
            </p:cNvPr>
            <p:cNvSpPr txBox="1"/>
            <p:nvPr/>
          </p:nvSpPr>
          <p:spPr>
            <a:xfrm>
              <a:off x="5498501" y="3284447"/>
              <a:ext cx="76348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800" b="1" dirty="0"/>
                <a:t>=</a:t>
              </a:r>
              <a:endParaRPr lang="cs-CZ" sz="8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93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3B982F8-2A03-43D9-70CE-A5C57DA7FC90}"/>
              </a:ext>
            </a:extLst>
          </p:cNvPr>
          <p:cNvSpPr txBox="1"/>
          <p:nvPr/>
        </p:nvSpPr>
        <p:spPr>
          <a:xfrm>
            <a:off x="3683638" y="418639"/>
            <a:ext cx="5127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/>
              <a:t>1</a:t>
            </a:r>
            <a:r>
              <a:rPr lang="cs-CZ" sz="6600" b="1" dirty="0"/>
              <a:t>00 000 km</a:t>
            </a:r>
            <a:endParaRPr lang="cs-CZ" sz="6600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523DF0A5-F993-CB6C-96A4-351494D59D87}"/>
              </a:ext>
            </a:extLst>
          </p:cNvPr>
          <p:cNvGrpSpPr/>
          <p:nvPr/>
        </p:nvGrpSpPr>
        <p:grpSpPr>
          <a:xfrm>
            <a:off x="3371056" y="1383100"/>
            <a:ext cx="5231807" cy="5127283"/>
            <a:chOff x="3371057" y="1295815"/>
            <a:chExt cx="5231807" cy="5127283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84D544AA-4C16-E098-8DCD-A4BA78A73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057" y="1295815"/>
              <a:ext cx="5127283" cy="5127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BE02CC43-104F-71FA-2A95-7293658B6887}"/>
                </a:ext>
              </a:extLst>
            </p:cNvPr>
            <p:cNvGrpSpPr/>
            <p:nvPr/>
          </p:nvGrpSpPr>
          <p:grpSpPr>
            <a:xfrm>
              <a:off x="5515386" y="3051840"/>
              <a:ext cx="838623" cy="430286"/>
              <a:chOff x="211082" y="325031"/>
              <a:chExt cx="5776362" cy="2685359"/>
            </a:xfrm>
          </p:grpSpPr>
          <p:pic>
            <p:nvPicPr>
              <p:cNvPr id="7" name="Picture 4" descr="Image result for czech flag map">
                <a:extLst>
                  <a:ext uri="{FF2B5EF4-FFF2-40B4-BE49-F238E27FC236}">
                    <a16:creationId xmlns:a16="http://schemas.microsoft.com/office/drawing/2014/main" id="{185564BD-006E-B540-2EBA-6EDF25924767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11082" y="325031"/>
                <a:ext cx="4795285" cy="2685359"/>
              </a:xfrm>
              <a:prstGeom prst="rect">
                <a:avLst/>
              </a:prstGeom>
            </p:spPr>
          </p:pic>
          <p:pic>
            <p:nvPicPr>
              <p:cNvPr id="8" name="Picture 8" descr="Image result for standing guy siluete">
                <a:extLst>
                  <a:ext uri="{FF2B5EF4-FFF2-40B4-BE49-F238E27FC236}">
                    <a16:creationId xmlns:a16="http://schemas.microsoft.com/office/drawing/2014/main" id="{E298BC88-D788-8E68-F9A8-A2A3FAA60DF9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5006367" y="394184"/>
                <a:ext cx="981077" cy="2616206"/>
              </a:xfrm>
              <a:prstGeom prst="rect">
                <a:avLst/>
              </a:prstGeom>
            </p:spPr>
          </p:pic>
        </p:grpSp>
        <p:pic>
          <p:nvPicPr>
            <p:cNvPr id="9" name="Grafický objekt 8" descr="Auto se souvislou výplní">
              <a:extLst>
                <a:ext uri="{FF2B5EF4-FFF2-40B4-BE49-F238E27FC236}">
                  <a16:creationId xmlns:a16="http://schemas.microsoft.com/office/drawing/2014/main" id="{AE0ADC02-36C9-317D-6E88-EB5BB347E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65207" y="4079641"/>
              <a:ext cx="1150015" cy="1150015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37DDCAF-F88F-4762-DF27-F3E84F01C951}"/>
                </a:ext>
              </a:extLst>
            </p:cNvPr>
            <p:cNvSpPr txBox="1"/>
            <p:nvPr/>
          </p:nvSpPr>
          <p:spPr>
            <a:xfrm>
              <a:off x="3738837" y="3731318"/>
              <a:ext cx="18022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5400" b="1" dirty="0"/>
                <a:t>2,5 x</a:t>
              </a:r>
            </a:p>
          </p:txBody>
        </p:sp>
        <p:cxnSp>
          <p:nvCxnSpPr>
            <p:cNvPr id="14" name="Spojnice: zakřivená 13">
              <a:extLst>
                <a:ext uri="{FF2B5EF4-FFF2-40B4-BE49-F238E27FC236}">
                  <a16:creationId xmlns:a16="http://schemas.microsoft.com/office/drawing/2014/main" id="{E07C4FB7-B571-8976-95CC-9F4044736D20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34306" y="4310161"/>
              <a:ext cx="2459116" cy="408373"/>
            </a:xfrm>
            <a:prstGeom prst="curvedConnector3">
              <a:avLst>
                <a:gd name="adj1" fmla="val 133754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pojnice: zakřivená 29">
              <a:extLst>
                <a:ext uri="{FF2B5EF4-FFF2-40B4-BE49-F238E27FC236}">
                  <a16:creationId xmlns:a16="http://schemas.microsoft.com/office/drawing/2014/main" id="{A69FFE89-C498-075C-4679-335F554A7FB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157952" y="4310161"/>
              <a:ext cx="1381961" cy="358721"/>
            </a:xfrm>
            <a:prstGeom prst="curvedConnector3">
              <a:avLst>
                <a:gd name="adj1" fmla="val -50856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pojnice: zakřivená 36">
              <a:extLst>
                <a:ext uri="{FF2B5EF4-FFF2-40B4-BE49-F238E27FC236}">
                  <a16:creationId xmlns:a16="http://schemas.microsoft.com/office/drawing/2014/main" id="{E8CCD22F-7E42-9BB7-55B6-530BBC7591D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75582" y="4478837"/>
              <a:ext cx="2459116" cy="408373"/>
            </a:xfrm>
            <a:prstGeom prst="curvedConnector3">
              <a:avLst>
                <a:gd name="adj1" fmla="val 132310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pojnice: zakřivená 37">
              <a:extLst>
                <a:ext uri="{FF2B5EF4-FFF2-40B4-BE49-F238E27FC236}">
                  <a16:creationId xmlns:a16="http://schemas.microsoft.com/office/drawing/2014/main" id="{7C4533FA-857B-82B9-6961-8D77B7CCB0D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20903" y="4451076"/>
              <a:ext cx="1381961" cy="358721"/>
            </a:xfrm>
            <a:prstGeom prst="curvedConnector3">
              <a:avLst>
                <a:gd name="adj1" fmla="val -50856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pojnice: zakřivená 39">
              <a:extLst>
                <a:ext uri="{FF2B5EF4-FFF2-40B4-BE49-F238E27FC236}">
                  <a16:creationId xmlns:a16="http://schemas.microsoft.com/office/drawing/2014/main" id="{96ED552A-BCEC-D5E5-6751-CAD2DB32C6B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27844" y="4647514"/>
              <a:ext cx="2459116" cy="408373"/>
            </a:xfrm>
            <a:prstGeom prst="curvedConnector3">
              <a:avLst>
                <a:gd name="adj1" fmla="val 126534"/>
              </a:avLst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45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8D9BE08-B053-6C6D-4F66-8A14787E5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5751"/>
            <a:ext cx="12192000" cy="59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FD9691-D30F-4C63-8E55-5159FA316940}">
  <we:reference id="wa104380907" version="3.1.0.0" store="cs-CZ" storeType="OMEX"/>
  <we:alternateReferences>
    <we:reference id="wa104380907" version="3.1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18186</TotalTime>
  <Words>2627</Words>
  <Application>Microsoft Office PowerPoint</Application>
  <PresentationFormat>Širokoúhlá obrazovka</PresentationFormat>
  <Paragraphs>276</Paragraphs>
  <Slides>115</Slides>
  <Notes>5</Notes>
  <HiddenSlides>23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115</vt:i4>
      </vt:variant>
    </vt:vector>
  </HeadingPairs>
  <TitlesOfParts>
    <vt:vector size="124" baseType="lpstr">
      <vt:lpstr>Arial</vt:lpstr>
      <vt:lpstr>Arial Black</vt:lpstr>
      <vt:lpstr>Calibri</vt:lpstr>
      <vt:lpstr>Lora</vt:lpstr>
      <vt:lpstr>Noto Sans Symbols</vt:lpstr>
      <vt:lpstr>Symbol</vt:lpstr>
      <vt:lpstr>Wingdings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Vladka</dc:creator>
  <dc:description/>
  <cp:lastModifiedBy>Pavel Ehrlich</cp:lastModifiedBy>
  <cp:revision>218</cp:revision>
  <dcterms:modified xsi:type="dcterms:W3CDTF">2023-12-01T17:32:58Z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38</vt:i4>
  </property>
  <property fmtid="{D5CDD505-2E9C-101B-9397-08002B2CF9AE}" pid="12" name="SlidoAppVersion">
    <vt:lpwstr>0.16.2.1322</vt:lpwstr>
  </property>
  <property fmtid="{D5CDD505-2E9C-101B-9397-08002B2CF9AE}" pid="13" name="SlidoPresentationID">
    <vt:lpwstr>789f414e-4ead-4f5f-a4fc-19b4e2b4ad3d</vt:lpwstr>
  </property>
</Properties>
</file>